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77" r:id="rId24"/>
    <p:sldId id="279" r:id="rId25"/>
    <p:sldId id="284" r:id="rId26"/>
    <p:sldId id="280" r:id="rId27"/>
    <p:sldId id="283" r:id="rId28"/>
    <p:sldId id="285" r:id="rId29"/>
    <p:sldId id="288" r:id="rId30"/>
    <p:sldId id="286" r:id="rId31"/>
    <p:sldId id="287" r:id="rId32"/>
    <p:sldId id="289" r:id="rId33"/>
    <p:sldId id="291" r:id="rId34"/>
    <p:sldId id="292" r:id="rId3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3180" y="-8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6E3000-6BA5-41AB-AED4-2AF7844D9448}" type="datetimeFigureOut">
              <a:rPr lang="en-US" smtClean="0"/>
              <a:t>7/28/2016</a:t>
            </a:fld>
            <a:endParaRPr lang="en-US"/>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41550-909F-4B82-A158-BBF45C403328}" type="slidenum">
              <a:rPr lang="en-US" smtClean="0"/>
              <a:t>‹#›</a:t>
            </a:fld>
            <a:endParaRPr lang="en-US"/>
          </a:p>
        </p:txBody>
      </p:sp>
    </p:spTree>
    <p:extLst>
      <p:ext uri="{BB962C8B-B14F-4D97-AF65-F5344CB8AC3E}">
        <p14:creationId xmlns:p14="http://schemas.microsoft.com/office/powerpoint/2010/main" val="254198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EE041550-909F-4B82-A158-BBF45C403328}" type="slidenum">
              <a:rPr lang="en-US" smtClean="0"/>
              <a:t>22</a:t>
            </a:fld>
            <a:endParaRPr lang="en-US"/>
          </a:p>
        </p:txBody>
      </p:sp>
    </p:spTree>
    <p:extLst>
      <p:ext uri="{BB962C8B-B14F-4D97-AF65-F5344CB8AC3E}">
        <p14:creationId xmlns:p14="http://schemas.microsoft.com/office/powerpoint/2010/main" val="241428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28.07.2016</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library.ulim.md/index.php/tutoria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nterculturel.org/documente/Ghid_pentru_alcatuirea_lucrarilor_stiintifice_in_cadrul_Departamentului_Catedra_UNESCO_aprilie_2010.pdf" TargetMode="External"/><Relationship Id="rId2" Type="http://schemas.openxmlformats.org/officeDocument/2006/relationships/hyperlink" Target="http://www.slideshare.net/lursachi/dezvoltarea-unei-teme-de-cerceta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lcorghenci@ulim.md"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o-RO" sz="3600" b="1" dirty="0" smtClean="0">
                <a:solidFill>
                  <a:srgbClr val="FF0000"/>
                </a:solidFill>
                <a:latin typeface="Cambria" panose="02040503050406030204" pitchFamily="18" charset="0"/>
              </a:rPr>
              <a:t>Dezvoltarea temei de cercetare.</a:t>
            </a:r>
            <a:br>
              <a:rPr lang="ro-RO" sz="3600" b="1" dirty="0" smtClean="0">
                <a:solidFill>
                  <a:srgbClr val="FF0000"/>
                </a:solidFill>
                <a:latin typeface="Cambria" panose="02040503050406030204" pitchFamily="18" charset="0"/>
              </a:rPr>
            </a:br>
            <a:r>
              <a:rPr lang="ro-RO" sz="3600" b="1" dirty="0" smtClean="0">
                <a:solidFill>
                  <a:srgbClr val="FF0000"/>
                </a:solidFill>
                <a:latin typeface="Cambria" panose="02040503050406030204" pitchFamily="18" charset="0"/>
              </a:rPr>
              <a:t>Cum se scrie o lucrare ştiinţifică</a:t>
            </a:r>
            <a:endParaRPr lang="en-US" sz="3600" b="1" dirty="0">
              <a:solidFill>
                <a:srgbClr val="FF0000"/>
              </a:solidFill>
              <a:latin typeface="Cambria" panose="02040503050406030204" pitchFamily="18" charset="0"/>
            </a:endParaRPr>
          </a:p>
        </p:txBody>
      </p:sp>
      <p:sp>
        <p:nvSpPr>
          <p:cNvPr id="3" name="Подзаголовок 2"/>
          <p:cNvSpPr>
            <a:spLocks noGrp="1"/>
          </p:cNvSpPr>
          <p:nvPr>
            <p:ph type="subTitle" idx="1"/>
          </p:nvPr>
        </p:nvSpPr>
        <p:spPr/>
        <p:txBody>
          <a:bodyPr/>
          <a:lstStyle/>
          <a:p>
            <a:r>
              <a:rPr lang="ro-RO" sz="3600" b="1" dirty="0" smtClean="0">
                <a:solidFill>
                  <a:srgbClr val="1E1EF4"/>
                </a:solidFill>
                <a:latin typeface="Cambria" panose="02040503050406030204" pitchFamily="18" charset="0"/>
              </a:rPr>
              <a:t>Ludmila </a:t>
            </a:r>
            <a:r>
              <a:rPr lang="ro-RO" sz="3600" b="1" dirty="0" err="1" smtClean="0">
                <a:solidFill>
                  <a:srgbClr val="1E1EF4"/>
                </a:solidFill>
                <a:latin typeface="Cambria" panose="02040503050406030204" pitchFamily="18" charset="0"/>
              </a:rPr>
              <a:t>Corghenci</a:t>
            </a:r>
            <a:r>
              <a:rPr lang="ro-RO" sz="3600" b="1" dirty="0" smtClean="0">
                <a:solidFill>
                  <a:srgbClr val="1E1EF4"/>
                </a:solidFill>
                <a:latin typeface="Cambria" panose="02040503050406030204" pitchFamily="18" charset="0"/>
              </a:rPr>
              <a:t>, </a:t>
            </a:r>
          </a:p>
          <a:p>
            <a:endParaRPr lang="ro-RO" b="1" dirty="0" smtClean="0">
              <a:solidFill>
                <a:srgbClr val="1E1EF4"/>
              </a:solidFill>
              <a:latin typeface="Cambria" panose="02040503050406030204" pitchFamily="18" charset="0"/>
            </a:endParaRPr>
          </a:p>
          <a:p>
            <a:endParaRPr lang="en-US" b="1" dirty="0">
              <a:solidFill>
                <a:srgbClr val="1E1EF4"/>
              </a:solidFill>
              <a:latin typeface="Cambria" panose="02040503050406030204" pitchFamily="18" charset="0"/>
            </a:endParaRPr>
          </a:p>
        </p:txBody>
      </p:sp>
      <p:pic>
        <p:nvPicPr>
          <p:cNvPr id="4" name="Рисунок 3" descr="Sigla_ULIM"/>
          <p:cNvPicPr/>
          <p:nvPr/>
        </p:nvPicPr>
        <p:blipFill>
          <a:blip r:embed="rId2"/>
          <a:srcRect/>
          <a:stretch>
            <a:fillRect/>
          </a:stretch>
        </p:blipFill>
        <p:spPr bwMode="auto">
          <a:xfrm>
            <a:off x="1124744" y="1048172"/>
            <a:ext cx="1944216" cy="1363588"/>
          </a:xfrm>
          <a:prstGeom prst="rect">
            <a:avLst/>
          </a:prstGeom>
          <a:noFill/>
          <a:ln w="9525">
            <a:noFill/>
            <a:miter lim="800000"/>
            <a:headEnd/>
            <a:tailEnd/>
          </a:ln>
        </p:spPr>
      </p:pic>
      <p:pic>
        <p:nvPicPr>
          <p:cNvPr id="5" name="Рисунок 4" descr="E:\Documente_DIB\My Documents\Sigla DIB\sigla DIB mostra.jpg"/>
          <p:cNvPicPr/>
          <p:nvPr/>
        </p:nvPicPr>
        <p:blipFill>
          <a:blip r:embed="rId3"/>
          <a:srcRect/>
          <a:stretch>
            <a:fillRect/>
          </a:stretch>
        </p:blipFill>
        <p:spPr bwMode="auto">
          <a:xfrm>
            <a:off x="4005064" y="899593"/>
            <a:ext cx="1944216" cy="1440159"/>
          </a:xfrm>
          <a:prstGeom prst="rect">
            <a:avLst/>
          </a:prstGeom>
          <a:ln>
            <a:noFill/>
          </a:ln>
          <a:effectLst>
            <a:softEdge rad="112500"/>
          </a:effectLst>
        </p:spPr>
      </p:pic>
      <p:pic>
        <p:nvPicPr>
          <p:cNvPr id="2050" name="Picture 2" descr="http://img.studentie.ro/OFERTA-BURSA-DE-STUDII-SAU-CERCETARE-2009-2010/b3f89786b3b09b179/220/0/1/80/OFERTA-BURSA-DE-STUDII-SAU-CERCETARE-2009-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604" y="6012160"/>
            <a:ext cx="2095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55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a:solidFill>
                  <a:srgbClr val="FF0000"/>
                </a:solidFill>
                <a:latin typeface="Cambria" panose="02040503050406030204" pitchFamily="18" charset="0"/>
              </a:rPr>
              <a:t>2. Cercetarea temei </a:t>
            </a:r>
            <a:endParaRPr lang="en-US" sz="3600" dirty="0"/>
          </a:p>
        </p:txBody>
      </p:sp>
      <p:sp>
        <p:nvSpPr>
          <p:cNvPr id="3" name="Объект 2"/>
          <p:cNvSpPr>
            <a:spLocks noGrp="1"/>
          </p:cNvSpPr>
          <p:nvPr>
            <p:ph idx="1"/>
          </p:nvPr>
        </p:nvSpPr>
        <p:spPr>
          <a:xfrm>
            <a:off x="342900" y="1115617"/>
            <a:ext cx="6172200" cy="7052602"/>
          </a:xfrm>
        </p:spPr>
        <p:txBody>
          <a:bodyPr>
            <a:noAutofit/>
          </a:bodyPr>
          <a:lstStyle/>
          <a:p>
            <a:pPr marL="0" indent="0" algn="ctr">
              <a:buNone/>
            </a:pPr>
            <a:r>
              <a:rPr lang="ro-RO" sz="2800" b="1" dirty="0">
                <a:solidFill>
                  <a:srgbClr val="FF0000"/>
                </a:solidFill>
                <a:latin typeface="Cambria" panose="02040503050406030204" pitchFamily="18" charset="0"/>
              </a:rPr>
              <a:t>Evaluarea </a:t>
            </a:r>
            <a:r>
              <a:rPr lang="ro-RO" sz="2800" b="1" dirty="0" smtClean="0">
                <a:solidFill>
                  <a:srgbClr val="FF0000"/>
                </a:solidFill>
                <a:latin typeface="Cambria" panose="02040503050406030204" pitchFamily="18" charset="0"/>
              </a:rPr>
              <a:t> informaţiei electronice</a:t>
            </a:r>
            <a:endParaRPr lang="ro-RO" sz="2800" b="1" dirty="0">
              <a:solidFill>
                <a:srgbClr val="FF0000"/>
              </a:solidFill>
              <a:latin typeface="Cambria" panose="02040503050406030204" pitchFamily="18" charset="0"/>
            </a:endParaRPr>
          </a:p>
          <a:p>
            <a:pPr algn="just"/>
            <a:r>
              <a:rPr lang="vi-VN" sz="3000" b="1" dirty="0" smtClean="0">
                <a:solidFill>
                  <a:srgbClr val="FF0000"/>
                </a:solidFill>
                <a:latin typeface="Cambria" panose="02040503050406030204" pitchFamily="18" charset="0"/>
              </a:rPr>
              <a:t>Criteriul </a:t>
            </a:r>
            <a:r>
              <a:rPr lang="vi-VN" sz="3000" b="1" dirty="0">
                <a:solidFill>
                  <a:srgbClr val="FF0000"/>
                </a:solidFill>
                <a:latin typeface="Cambria" panose="02040503050406030204" pitchFamily="18" charset="0"/>
              </a:rPr>
              <a:t>1. </a:t>
            </a:r>
            <a:r>
              <a:rPr lang="vi-VN" sz="3000" b="1" dirty="0">
                <a:solidFill>
                  <a:srgbClr val="1E1EF4"/>
                </a:solidFill>
                <a:latin typeface="Cambria" panose="02040503050406030204" pitchFamily="18" charset="0"/>
              </a:rPr>
              <a:t>Cine este creatorul informaţiilor? Cine este responsabilul paginii Internet? Care sunt elementele credibile (educaţie, carieră, cercetare); Există un link care să trimită la informaţii suplimentare despre autor? Sunt menţionate datele de contact ale </a:t>
            </a:r>
            <a:r>
              <a:rPr lang="vi-VN" sz="3000" b="1" dirty="0" smtClean="0">
                <a:solidFill>
                  <a:srgbClr val="1E1EF4"/>
                </a:solidFill>
                <a:latin typeface="Cambria" panose="02040503050406030204" pitchFamily="18" charset="0"/>
              </a:rPr>
              <a:t>autorului?</a:t>
            </a:r>
            <a:endParaRPr lang="ro-RO" sz="3000" b="1" dirty="0" smtClean="0">
              <a:solidFill>
                <a:srgbClr val="1E1EF4"/>
              </a:solidFill>
              <a:latin typeface="Cambria" panose="02040503050406030204" pitchFamily="18" charset="0"/>
            </a:endParaRPr>
          </a:p>
          <a:p>
            <a:pPr algn="just"/>
            <a:r>
              <a:rPr lang="vi-VN" sz="3000" b="1" dirty="0">
                <a:solidFill>
                  <a:srgbClr val="FF0000"/>
                </a:solidFill>
                <a:latin typeface="Cambria" panose="02040503050406030204" pitchFamily="18" charset="0"/>
              </a:rPr>
              <a:t>Criteriul 2. </a:t>
            </a:r>
            <a:r>
              <a:rPr lang="vi-VN" sz="3000" b="1" dirty="0" smtClean="0">
                <a:solidFill>
                  <a:srgbClr val="1E1EF4"/>
                </a:solidFill>
                <a:latin typeface="Cambria" panose="02040503050406030204" pitchFamily="18" charset="0"/>
              </a:rPr>
              <a:t>Oferă </a:t>
            </a:r>
            <a:r>
              <a:rPr lang="vi-VN" sz="3000" b="1" dirty="0">
                <a:solidFill>
                  <a:srgbClr val="1E1EF4"/>
                </a:solidFill>
                <a:latin typeface="Cambria" panose="02040503050406030204" pitchFamily="18" charset="0"/>
              </a:rPr>
              <a:t>pagina Internet </a:t>
            </a:r>
            <a:r>
              <a:rPr lang="vi-VN" sz="3000" b="1" dirty="0" smtClean="0">
                <a:solidFill>
                  <a:srgbClr val="1E1EF4"/>
                </a:solidFill>
                <a:latin typeface="Cambria" panose="02040503050406030204" pitchFamily="18" charset="0"/>
              </a:rPr>
              <a:t> </a:t>
            </a:r>
            <a:r>
              <a:rPr lang="vi-VN" sz="3000" b="1" dirty="0">
                <a:solidFill>
                  <a:srgbClr val="1E1EF4"/>
                </a:solidFill>
                <a:latin typeface="Cambria" panose="02040503050406030204" pitchFamily="18" charset="0"/>
              </a:rPr>
              <a:t>informaţii clare? Sunt puse la dispoziţie date exacte? Oferă pagina Internet ceva unic? Sunt </a:t>
            </a:r>
            <a:r>
              <a:rPr lang="ro-RO" sz="3000" b="1" dirty="0" smtClean="0">
                <a:solidFill>
                  <a:srgbClr val="1E1EF4"/>
                </a:solidFill>
                <a:latin typeface="Cambria" panose="02040503050406030204" pitchFamily="18" charset="0"/>
              </a:rPr>
              <a:t>detaliate</a:t>
            </a:r>
            <a:r>
              <a:rPr lang="vi-VN" sz="3000" b="1" dirty="0" smtClean="0">
                <a:solidFill>
                  <a:srgbClr val="1E1EF4"/>
                </a:solidFill>
                <a:latin typeface="Cambria" panose="02040503050406030204" pitchFamily="18" charset="0"/>
              </a:rPr>
              <a:t> </a:t>
            </a:r>
            <a:r>
              <a:rPr lang="vi-VN" sz="3000" b="1" dirty="0">
                <a:solidFill>
                  <a:srgbClr val="1E1EF4"/>
                </a:solidFill>
                <a:latin typeface="Cambria" panose="02040503050406030204" pitchFamily="18" charset="0"/>
              </a:rPr>
              <a:t>informaţiile? </a:t>
            </a:r>
            <a:r>
              <a:rPr lang="ro-RO" sz="3000" b="1" dirty="0" smtClean="0">
                <a:solidFill>
                  <a:srgbClr val="1E1EF4"/>
                </a:solidFill>
                <a:latin typeface="Cambria" panose="02040503050406030204" pitchFamily="18" charset="0"/>
              </a:rPr>
              <a:t>Are o structură clară şi comodă pentru utilizare?</a:t>
            </a:r>
            <a:r>
              <a:rPr lang="vi-VN" sz="3000" b="1" dirty="0" smtClean="0">
                <a:solidFill>
                  <a:srgbClr val="1E1EF4"/>
                </a:solidFill>
                <a:latin typeface="Cambria" panose="02040503050406030204" pitchFamily="18" charset="0"/>
              </a:rPr>
              <a:t> </a:t>
            </a:r>
            <a:endParaRPr lang="en-US" dirty="0">
              <a:latin typeface="Cambria" panose="02040503050406030204" pitchFamily="18" charset="0"/>
            </a:endParaRPr>
          </a:p>
        </p:txBody>
      </p:sp>
    </p:spTree>
    <p:extLst>
      <p:ext uri="{BB962C8B-B14F-4D97-AF65-F5344CB8AC3E}">
        <p14:creationId xmlns:p14="http://schemas.microsoft.com/office/powerpoint/2010/main" val="25339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49432"/>
          </a:xfrm>
        </p:spPr>
        <p:txBody>
          <a:bodyPr>
            <a:normAutofit/>
          </a:bodyPr>
          <a:lstStyle/>
          <a:p>
            <a:r>
              <a:rPr lang="ro-RO" sz="3600" b="1" dirty="0">
                <a:solidFill>
                  <a:srgbClr val="FF0000"/>
                </a:solidFill>
                <a:latin typeface="Cambria" panose="02040503050406030204" pitchFamily="18" charset="0"/>
              </a:rPr>
              <a:t>2. Cercetarea temei </a:t>
            </a:r>
            <a:endParaRPr lang="en-US" sz="3600" dirty="0"/>
          </a:p>
        </p:txBody>
      </p:sp>
      <p:sp>
        <p:nvSpPr>
          <p:cNvPr id="3" name="Объект 2"/>
          <p:cNvSpPr>
            <a:spLocks noGrp="1"/>
          </p:cNvSpPr>
          <p:nvPr>
            <p:ph idx="1"/>
          </p:nvPr>
        </p:nvSpPr>
        <p:spPr>
          <a:xfrm>
            <a:off x="342900" y="971600"/>
            <a:ext cx="6172200" cy="7196619"/>
          </a:xfrm>
        </p:spPr>
        <p:txBody>
          <a:bodyPr>
            <a:normAutofit fontScale="85000" lnSpcReduction="10000"/>
          </a:bodyPr>
          <a:lstStyle/>
          <a:p>
            <a:pPr marL="0" indent="0" algn="ctr">
              <a:buNone/>
            </a:pPr>
            <a:r>
              <a:rPr lang="ro-RO" b="1" dirty="0">
                <a:solidFill>
                  <a:srgbClr val="FF0000"/>
                </a:solidFill>
                <a:latin typeface="Cambria" panose="02040503050406030204" pitchFamily="18" charset="0"/>
              </a:rPr>
              <a:t>Evaluarea  informaţiei electronice</a:t>
            </a:r>
          </a:p>
          <a:p>
            <a:pPr algn="just"/>
            <a:r>
              <a:rPr lang="vi-VN" b="1" dirty="0">
                <a:solidFill>
                  <a:srgbClr val="FF0000"/>
                </a:solidFill>
                <a:latin typeface="Cambria" panose="02040503050406030204" pitchFamily="18" charset="0"/>
              </a:rPr>
              <a:t>Criteriul 3. </a:t>
            </a:r>
            <a:r>
              <a:rPr lang="vi-VN" b="1" dirty="0">
                <a:solidFill>
                  <a:srgbClr val="1E1EF4"/>
                </a:solidFill>
                <a:latin typeface="Cambria" panose="02040503050406030204" pitchFamily="18" charset="0"/>
              </a:rPr>
              <a:t>În ce scop au fost create informaţiile? Există un sponsor/editor/creator al paginii web? Numele domeniului îţi va indca scopul pentru care a fost creată informaţia: comercial (.com), educaţional (.edu), organizaţional (.org), etnic (.org), de reţea (.net) sau de interes internaţional (.int</a:t>
            </a:r>
            <a:r>
              <a:rPr lang="vi-VN"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algn="just"/>
            <a:r>
              <a:rPr lang="vi-VN" b="1" dirty="0">
                <a:solidFill>
                  <a:srgbClr val="FF0000"/>
                </a:solidFill>
                <a:latin typeface="Cambria" panose="02040503050406030204" pitchFamily="18" charset="0"/>
              </a:rPr>
              <a:t>Criteriul 4. </a:t>
            </a:r>
            <a:r>
              <a:rPr lang="vi-VN" b="1" dirty="0">
                <a:solidFill>
                  <a:srgbClr val="1E1EF4"/>
                </a:solidFill>
                <a:latin typeface="Cambria" panose="02040503050406030204" pitchFamily="18" charset="0"/>
              </a:rPr>
              <a:t>Când a fost creată informaţia? </a:t>
            </a:r>
            <a:r>
              <a:rPr lang="ro-RO" b="1" dirty="0" smtClean="0">
                <a:solidFill>
                  <a:srgbClr val="1E1EF4"/>
                </a:solidFill>
                <a:latin typeface="Cambria" panose="02040503050406030204" pitchFamily="18" charset="0"/>
              </a:rPr>
              <a:t>Ultima </a:t>
            </a:r>
            <a:r>
              <a:rPr lang="vi-VN" b="1" dirty="0" smtClean="0">
                <a:solidFill>
                  <a:srgbClr val="1E1EF4"/>
                </a:solidFill>
                <a:latin typeface="Cambria" panose="02040503050406030204" pitchFamily="18" charset="0"/>
              </a:rPr>
              <a:t>actualiz</a:t>
            </a:r>
            <a:r>
              <a:rPr lang="ro-RO" b="1" dirty="0" smtClean="0">
                <a:solidFill>
                  <a:srgbClr val="1E1EF4"/>
                </a:solidFill>
                <a:latin typeface="Cambria" panose="02040503050406030204" pitchFamily="18" charset="0"/>
              </a:rPr>
              <a:t>are</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a paginii Internet? Există link-uri in cadrul paginii care să determine actualitatea informaţiei? Este actualizată </a:t>
            </a:r>
            <a:r>
              <a:rPr lang="vi-VN" b="1" dirty="0" smtClean="0">
                <a:solidFill>
                  <a:srgbClr val="1E1EF4"/>
                </a:solidFill>
                <a:latin typeface="Cambria" panose="02040503050406030204" pitchFamily="18" charset="0"/>
              </a:rPr>
              <a:t>pagina</a:t>
            </a:r>
            <a:r>
              <a:rPr lang="ro-RO" b="1" dirty="0" smtClean="0">
                <a:solidFill>
                  <a:srgbClr val="1E1EF4"/>
                </a:solidFill>
                <a:latin typeface="Cambria" panose="02040503050406030204" pitchFamily="18" charset="0"/>
              </a:rPr>
              <a:t>,</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dar informaţiile conţinute nu sunt la zi?</a:t>
            </a:r>
            <a:endParaRPr lang="en-US" b="1" dirty="0">
              <a:solidFill>
                <a:srgbClr val="1E1EF4"/>
              </a:solidFill>
            </a:endParaRPr>
          </a:p>
        </p:txBody>
      </p:sp>
    </p:spTree>
    <p:extLst>
      <p:ext uri="{BB962C8B-B14F-4D97-AF65-F5344CB8AC3E}">
        <p14:creationId xmlns:p14="http://schemas.microsoft.com/office/powerpoint/2010/main" val="3383849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342900" y="179513"/>
            <a:ext cx="6172200" cy="7988706"/>
          </a:xfrm>
        </p:spPr>
        <p:txBody>
          <a:bodyPr>
            <a:normAutofit/>
          </a:bodyPr>
          <a:lstStyle/>
          <a:p>
            <a:pPr algn="just"/>
            <a:r>
              <a:rPr lang="vi-VN" b="1" dirty="0">
                <a:solidFill>
                  <a:srgbClr val="FF0000"/>
                </a:solidFill>
                <a:latin typeface="Cambria" panose="02040503050406030204" pitchFamily="18" charset="0"/>
              </a:rPr>
              <a:t>Criteriul 5. </a:t>
            </a:r>
            <a:r>
              <a:rPr lang="vi-VN" b="1" dirty="0">
                <a:solidFill>
                  <a:srgbClr val="1E1EF4"/>
                </a:solidFill>
                <a:latin typeface="Cambria" panose="02040503050406030204" pitchFamily="18" charset="0"/>
              </a:rPr>
              <a:t>Cum au fost grupate informaţiile? Există greşeli gramaticale sau de ortografiere în cadrul paginii? Designul paginii Internet este de proastă calitate? Este pagina Internet atractivă şi interesantă prin conţinutul informaţiilor sale? Sunt informaţiile uşor de citit, coerente? Navigarea pe pagina Internet se face uşor, link-urile funcţionează? Grafica paginii Internet sporeşte calitatea acesteia sau te zăpăceşte? </a:t>
            </a:r>
            <a:endParaRPr lang="en-US" b="1" dirty="0">
              <a:solidFill>
                <a:srgbClr val="1E1EF4"/>
              </a:solidFill>
            </a:endParaRPr>
          </a:p>
        </p:txBody>
      </p:sp>
    </p:spTree>
    <p:extLst>
      <p:ext uri="{BB962C8B-B14F-4D97-AF65-F5344CB8AC3E}">
        <p14:creationId xmlns:p14="http://schemas.microsoft.com/office/powerpoint/2010/main" val="411289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smtClean="0">
                <a:solidFill>
                  <a:srgbClr val="FF0000"/>
                </a:solidFill>
                <a:latin typeface="Cambria" panose="02040503050406030204" pitchFamily="18" charset="0"/>
              </a:rPr>
              <a:t>3. Dezvoltarea temei</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a:xfrm>
            <a:off x="342900" y="899593"/>
            <a:ext cx="6172200" cy="7268626"/>
          </a:xfrm>
        </p:spPr>
        <p:txBody>
          <a:bodyPr>
            <a:normAutofit fontScale="92500"/>
          </a:bodyPr>
          <a:lstStyle/>
          <a:p>
            <a:pPr lvl="0" algn="just"/>
            <a:r>
              <a:rPr lang="ro-RO" b="1" dirty="0" smtClean="0">
                <a:solidFill>
                  <a:srgbClr val="1E1EF4"/>
                </a:solidFill>
                <a:latin typeface="Cambria" panose="02040503050406030204" pitchFamily="18" charset="0"/>
              </a:rPr>
              <a:t>Aţi luat notiţe din documentele selectate?</a:t>
            </a:r>
            <a:r>
              <a:rPr lang="ro-RO" dirty="0" smtClean="0">
                <a:solidFill>
                  <a:srgbClr val="1E1EF4"/>
                </a:solidFill>
                <a:latin typeface="Cambria" panose="02040503050406030204" pitchFamily="18" charset="0"/>
              </a:rPr>
              <a:t>(</a:t>
            </a:r>
            <a:r>
              <a:rPr lang="ro-RO" sz="3000" dirty="0" smtClean="0">
                <a:solidFill>
                  <a:srgbClr val="1E1EF4"/>
                </a:solidFill>
                <a:latin typeface="Cambria" panose="02040503050406030204" pitchFamily="18" charset="0"/>
              </a:rPr>
              <a:t>Cum? vezi</a:t>
            </a:r>
            <a:r>
              <a:rPr lang="ro-RO" sz="3000" dirty="0">
                <a:solidFill>
                  <a:srgbClr val="1E1EF4"/>
                </a:solidFill>
                <a:latin typeface="Cambria" panose="02040503050406030204" pitchFamily="18" charset="0"/>
              </a:rPr>
              <a:t>: </a:t>
            </a:r>
            <a:r>
              <a:rPr lang="ro-RO" sz="3000" dirty="0">
                <a:solidFill>
                  <a:srgbClr val="1E1EF4"/>
                </a:solidFill>
                <a:latin typeface="Cambria" panose="02040503050406030204" pitchFamily="18" charset="0"/>
                <a:hlinkClick r:id="rId2"/>
              </a:rPr>
              <a:t>http://</a:t>
            </a:r>
            <a:r>
              <a:rPr lang="ro-RO" sz="3000" dirty="0" smtClean="0">
                <a:solidFill>
                  <a:srgbClr val="1E1EF4"/>
                </a:solidFill>
                <a:latin typeface="Cambria" panose="02040503050406030204" pitchFamily="18" charset="0"/>
                <a:hlinkClick r:id="rId2"/>
              </a:rPr>
              <a:t>library.ulim.md/index.php/tutoriale</a:t>
            </a:r>
            <a:r>
              <a:rPr lang="ro-RO" sz="3000" dirty="0" smtClean="0">
                <a:solidFill>
                  <a:srgbClr val="1E1EF4"/>
                </a:solidFill>
                <a:latin typeface="Cambria" panose="02040503050406030204" pitchFamily="18" charset="0"/>
              </a:rPr>
              <a:t>)</a:t>
            </a:r>
            <a:endParaRPr lang="ro-RO" sz="3000" dirty="0">
              <a:solidFill>
                <a:srgbClr val="1E1EF4"/>
              </a:solidFill>
              <a:latin typeface="Cambria" panose="02040503050406030204" pitchFamily="18" charset="0"/>
            </a:endParaRPr>
          </a:p>
          <a:p>
            <a:pPr lvl="0" algn="just"/>
            <a:r>
              <a:rPr lang="ro-RO" b="1" dirty="0" smtClean="0">
                <a:solidFill>
                  <a:srgbClr val="1E1EF4"/>
                </a:solidFill>
                <a:latin typeface="Cambria" panose="02040503050406030204" pitchFamily="18" charset="0"/>
              </a:rPr>
              <a:t>Aţi</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folosit</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informaţii</a:t>
            </a:r>
            <a:r>
              <a:rPr lang="en-US" b="1" dirty="0">
                <a:solidFill>
                  <a:srgbClr val="1E1EF4"/>
                </a:solidFill>
                <a:latin typeface="Cambria" panose="02040503050406030204" pitchFamily="18" charset="0"/>
              </a:rPr>
              <a:t> din </a:t>
            </a:r>
            <a:r>
              <a:rPr lang="en-US" b="1" dirty="0" err="1">
                <a:solidFill>
                  <a:srgbClr val="1E1EF4"/>
                </a:solidFill>
                <a:latin typeface="Cambria" panose="02040503050406030204" pitchFamily="18" charset="0"/>
              </a:rPr>
              <a:t>sursele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consultate</a:t>
            </a:r>
            <a:r>
              <a:rPr lang="en-US" b="1" dirty="0">
                <a:solidFill>
                  <a:srgbClr val="1E1EF4"/>
                </a:solidFill>
                <a:latin typeface="Cambria" panose="02040503050406030204" pitchFamily="18" charset="0"/>
              </a:rPr>
              <a:t>? Nu </a:t>
            </a:r>
            <a:r>
              <a:rPr lang="en-US" b="1" dirty="0" err="1" smtClean="0">
                <a:solidFill>
                  <a:srgbClr val="1E1EF4"/>
                </a:solidFill>
                <a:latin typeface="Cambria" panose="02040503050406030204" pitchFamily="18" charset="0"/>
              </a:rPr>
              <a:t>uita</a:t>
            </a:r>
            <a:r>
              <a:rPr lang="ro-RO" b="1" dirty="0" smtClean="0">
                <a:solidFill>
                  <a:srgbClr val="1E1EF4"/>
                </a:solidFill>
                <a:latin typeface="Cambria" panose="02040503050406030204" pitchFamily="18" charset="0"/>
              </a:rPr>
              <a:t>ţi</a:t>
            </a:r>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de citare!</a:t>
            </a:r>
            <a:r>
              <a:rPr lang="en-US" b="1" dirty="0" smtClean="0">
                <a:solidFill>
                  <a:srgbClr val="1E1EF4"/>
                </a:solidFill>
                <a:latin typeface="Cambria" panose="02040503050406030204" pitchFamily="18" charset="0"/>
              </a:rPr>
              <a:t> </a:t>
            </a:r>
            <a:endParaRPr lang="ro-RO" b="1" dirty="0" smtClean="0">
              <a:solidFill>
                <a:srgbClr val="1E1EF4"/>
              </a:solidFill>
              <a:latin typeface="Cambria" panose="02040503050406030204" pitchFamily="18" charset="0"/>
            </a:endParaRPr>
          </a:p>
          <a:p>
            <a:pPr lvl="0" algn="just"/>
            <a:r>
              <a:rPr lang="ro-RO" b="1" dirty="0" smtClean="0">
                <a:solidFill>
                  <a:srgbClr val="1E1EF4"/>
                </a:solidFill>
                <a:latin typeface="Cambria" panose="02040503050406030204" pitchFamily="18" charset="0"/>
              </a:rPr>
              <a:t>În text vor fi folosite:</a:t>
            </a:r>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p</a:t>
            </a:r>
            <a:r>
              <a:rPr lang="en-US" b="1" dirty="0" err="1" smtClean="0">
                <a:solidFill>
                  <a:srgbClr val="1E1EF4"/>
                </a:solidFill>
                <a:latin typeface="Cambria" panose="02040503050406030204" pitchFamily="18" charset="0"/>
              </a:rPr>
              <a:t>ropriile</a:t>
            </a:r>
            <a:r>
              <a:rPr lang="en-US" b="1" dirty="0" smtClean="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cuvinte</a:t>
            </a:r>
            <a:r>
              <a:rPr lang="ro-RO" b="1" dirty="0" smtClean="0">
                <a:solidFill>
                  <a:srgbClr val="1E1EF4"/>
                </a:solidFill>
                <a:latin typeface="Cambria" panose="02040503050406030204" pitchFamily="18" charset="0"/>
              </a:rPr>
              <a:t>, </a:t>
            </a:r>
            <a:r>
              <a:rPr lang="ro-RO" b="1" dirty="0">
                <a:solidFill>
                  <a:srgbClr val="1E1EF4"/>
                </a:solidFill>
                <a:latin typeface="Cambria" panose="02040503050406030204" pitchFamily="18" charset="0"/>
              </a:rPr>
              <a:t>i</a:t>
            </a:r>
            <a:r>
              <a:rPr lang="en-US" b="1" dirty="0" err="1" smtClean="0">
                <a:solidFill>
                  <a:srgbClr val="1E1EF4"/>
                </a:solidFill>
                <a:latin typeface="Cambria" panose="02040503050406030204" pitchFamily="18" charset="0"/>
              </a:rPr>
              <a:t>dei</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preluate</a:t>
            </a:r>
            <a:r>
              <a:rPr lang="en-US" b="1" dirty="0">
                <a:solidFill>
                  <a:srgbClr val="1E1EF4"/>
                </a:solidFill>
                <a:latin typeface="Cambria" panose="02040503050406030204" pitchFamily="18" charset="0"/>
              </a:rPr>
              <a:t> din diverse </a:t>
            </a:r>
            <a:r>
              <a:rPr lang="en-US" b="1" dirty="0" err="1" smtClean="0">
                <a:solidFill>
                  <a:srgbClr val="1E1EF4"/>
                </a:solidFill>
                <a:latin typeface="Cambria" panose="02040503050406030204" pitchFamily="18" charset="0"/>
              </a:rPr>
              <a:t>surse</a:t>
            </a:r>
            <a:r>
              <a:rPr lang="ro-RO" b="1" dirty="0" smtClean="0">
                <a:solidFill>
                  <a:srgbClr val="1E1EF4"/>
                </a:solidFill>
                <a:latin typeface="Cambria" panose="02040503050406030204" pitchFamily="18" charset="0"/>
              </a:rPr>
              <a:t>.</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Citează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pentru</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evita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plagiatul</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Citează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pentru</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dovedi</a:t>
            </a:r>
            <a:r>
              <a:rPr lang="en-US" b="1" dirty="0">
                <a:solidFill>
                  <a:srgbClr val="1E1EF4"/>
                </a:solidFill>
                <a:latin typeface="Cambria" panose="02040503050406030204" pitchFamily="18" charset="0"/>
              </a:rPr>
              <a:t> o </a:t>
            </a:r>
            <a:r>
              <a:rPr lang="en-US" b="1" dirty="0" err="1">
                <a:solidFill>
                  <a:srgbClr val="1E1EF4"/>
                </a:solidFill>
                <a:latin typeface="Cambria" panose="02040503050406030204" pitchFamily="18" charset="0"/>
              </a:rPr>
              <a:t>cercetare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aprofundată</a:t>
            </a:r>
            <a:r>
              <a:rPr lang="en-US" b="1" dirty="0">
                <a:solidFill>
                  <a:srgbClr val="1E1EF4"/>
                </a:solidFill>
                <a:latin typeface="Cambria" panose="02040503050406030204" pitchFamily="18" charset="0"/>
              </a:rPr>
              <a:t>! </a:t>
            </a:r>
            <a:endParaRPr lang="ro-RO" b="1" dirty="0" smtClean="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Cum se efectuează citarea? </a:t>
            </a:r>
            <a:r>
              <a:rPr lang="ro-RO" sz="3000" dirty="0" smtClean="0">
                <a:solidFill>
                  <a:srgbClr val="1E1EF4"/>
                </a:solidFill>
                <a:latin typeface="Cambria" panose="02040503050406030204" pitchFamily="18" charset="0"/>
              </a:rPr>
              <a:t>(vezi: </a:t>
            </a:r>
            <a:r>
              <a:rPr lang="ro-RO" sz="3000" dirty="0">
                <a:solidFill>
                  <a:srgbClr val="1E1EF4"/>
                </a:solidFill>
                <a:latin typeface="Cambria" panose="02040503050406030204" pitchFamily="18" charset="0"/>
                <a:hlinkClick r:id="rId2"/>
              </a:rPr>
              <a:t>http://library.ulim.md/index.php/tutoriale</a:t>
            </a:r>
            <a:r>
              <a:rPr lang="ro-RO" dirty="0" smtClean="0">
                <a:solidFill>
                  <a:srgbClr val="1E1EF4"/>
                </a:solidFill>
                <a:latin typeface="Cambria" panose="02040503050406030204" pitchFamily="18" charset="0"/>
              </a:rPr>
              <a:t>) </a:t>
            </a:r>
            <a:endParaRPr lang="en-US" b="1" dirty="0">
              <a:solidFill>
                <a:srgbClr val="1E1EF4"/>
              </a:solidFill>
              <a:latin typeface="Cambria" panose="020405030504060302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32" y="7164288"/>
            <a:ext cx="3240360" cy="182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3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a:solidFill>
                  <a:srgbClr val="FF0000"/>
                </a:solidFill>
                <a:latin typeface="Cambria" panose="02040503050406030204" pitchFamily="18" charset="0"/>
              </a:rPr>
              <a:t>3. Dezvoltarea temei</a:t>
            </a:r>
            <a:endParaRPr lang="en-US" sz="3600" dirty="0"/>
          </a:p>
        </p:txBody>
      </p:sp>
      <p:sp>
        <p:nvSpPr>
          <p:cNvPr id="3" name="Объект 2"/>
          <p:cNvSpPr>
            <a:spLocks noGrp="1"/>
          </p:cNvSpPr>
          <p:nvPr>
            <p:ph idx="1"/>
          </p:nvPr>
        </p:nvSpPr>
        <p:spPr>
          <a:xfrm>
            <a:off x="342900" y="899592"/>
            <a:ext cx="6172200" cy="7268627"/>
          </a:xfrm>
        </p:spPr>
        <p:txBody>
          <a:bodyPr>
            <a:noAutofit/>
          </a:bodyPr>
          <a:lstStyle/>
          <a:p>
            <a:pPr marL="0" indent="0" algn="ctr">
              <a:buNone/>
            </a:pPr>
            <a:r>
              <a:rPr lang="ro-RO" sz="2400" b="1" dirty="0" smtClean="0">
                <a:solidFill>
                  <a:srgbClr val="FF0000"/>
                </a:solidFill>
                <a:latin typeface="Cambria" panose="02040503050406030204" pitchFamily="18" charset="0"/>
              </a:rPr>
              <a:t>Organizarea ăi redactarea materialului</a:t>
            </a:r>
            <a:r>
              <a:rPr lang="ro-RO" sz="2400" b="1" i="1" dirty="0" smtClean="0">
                <a:solidFill>
                  <a:srgbClr val="1E1EF4"/>
                </a:solidFill>
                <a:latin typeface="Cambria" panose="02040503050406030204" pitchFamily="18" charset="0"/>
              </a:rPr>
              <a:t> </a:t>
            </a:r>
          </a:p>
          <a:p>
            <a:pPr algn="just"/>
            <a:r>
              <a:rPr lang="ro-RO" sz="2400" b="1" dirty="0" smtClean="0">
                <a:solidFill>
                  <a:srgbClr val="1E1EF4"/>
                </a:solidFill>
                <a:latin typeface="Cambria" panose="02040503050406030204" pitchFamily="18" charset="0"/>
              </a:rPr>
              <a:t>Stabilirea corelaţiilor diferitelor elemente utilizând  </a:t>
            </a:r>
            <a:r>
              <a:rPr lang="ro-RO" sz="2400" b="1" i="1" dirty="0" smtClean="0">
                <a:solidFill>
                  <a:srgbClr val="1E1EF4"/>
                </a:solidFill>
                <a:latin typeface="Cambria" panose="02040503050406030204" pitchFamily="18" charset="0"/>
              </a:rPr>
              <a:t>analiza şi sinteza</a:t>
            </a:r>
            <a:endParaRPr lang="ro-RO" sz="2400" b="1" dirty="0" smtClean="0">
              <a:solidFill>
                <a:srgbClr val="1E1EF4"/>
              </a:solidFill>
              <a:latin typeface="Cambria" panose="02040503050406030204" pitchFamily="18" charset="0"/>
            </a:endParaRPr>
          </a:p>
          <a:p>
            <a:pPr algn="just"/>
            <a:r>
              <a:rPr lang="ro-RO" sz="2400" b="1" dirty="0" smtClean="0">
                <a:solidFill>
                  <a:srgbClr val="1E1EF4"/>
                </a:solidFill>
                <a:latin typeface="Cambria" panose="02040503050406030204" pitchFamily="18" charset="0"/>
              </a:rPr>
              <a:t>Etapa creaţiei propriu-zise. Operaţia intelectuală în sine se bazează pe o tehnică de combinare a informaţiei selectate cu acurateţe, acribie, spirit de ordine, exactitate. Acum este momentul de a se manifesta cercetătorul prin: stabilirea tuturor legăturilor, conexiunea faptelor în cadrul procesului, dimensiunile acestuia, raporturile cauză-efect, obiectivismul şi subiectivismul manifestate, judecata de valoare asupra evenimentelor şi proceselor.</a:t>
            </a:r>
          </a:p>
          <a:p>
            <a:pPr algn="just"/>
            <a:r>
              <a:rPr lang="ro-RO" sz="2400" b="1" dirty="0" smtClean="0">
                <a:solidFill>
                  <a:srgbClr val="1E1EF4"/>
                </a:solidFill>
                <a:latin typeface="Cambria" panose="02040503050406030204" pitchFamily="18" charset="0"/>
              </a:rPr>
              <a:t>Planul schematic anterior şi ipotezele de lucru sunt definitivate</a:t>
            </a:r>
          </a:p>
          <a:p>
            <a:pPr algn="just"/>
            <a:r>
              <a:rPr lang="ro-RO" sz="2400" b="1" dirty="0" smtClean="0">
                <a:solidFill>
                  <a:srgbClr val="1E1EF4"/>
                </a:solidFill>
                <a:latin typeface="Cambria" panose="02040503050406030204" pitchFamily="18" charset="0"/>
              </a:rPr>
              <a:t>Se ţine cont de economia lucrării, destinaţia finală (comunicare orală, tipărire), caracterul ei etc.)</a:t>
            </a:r>
          </a:p>
          <a:p>
            <a:pPr algn="just"/>
            <a:endParaRPr lang="ro-RO" sz="2400"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109264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a:solidFill>
                  <a:srgbClr val="FF0000"/>
                </a:solidFill>
                <a:latin typeface="Cambria" panose="02040503050406030204" pitchFamily="18" charset="0"/>
              </a:rPr>
              <a:t>3. Dezvoltarea temei</a:t>
            </a:r>
            <a:endParaRPr lang="en-US" sz="3600" dirty="0"/>
          </a:p>
        </p:txBody>
      </p:sp>
      <p:sp>
        <p:nvSpPr>
          <p:cNvPr id="3" name="Объект 2"/>
          <p:cNvSpPr>
            <a:spLocks noGrp="1"/>
          </p:cNvSpPr>
          <p:nvPr>
            <p:ph idx="1"/>
          </p:nvPr>
        </p:nvSpPr>
        <p:spPr>
          <a:xfrm>
            <a:off x="476672" y="1043608"/>
            <a:ext cx="6172200" cy="6034617"/>
          </a:xfrm>
        </p:spPr>
        <p:txBody>
          <a:bodyPr>
            <a:normAutofit/>
          </a:bodyPr>
          <a:lstStyle/>
          <a:p>
            <a:pPr marL="0" indent="0" algn="ctr">
              <a:buNone/>
            </a:pPr>
            <a:r>
              <a:rPr lang="ro-RO" b="1" dirty="0">
                <a:solidFill>
                  <a:srgbClr val="FF0000"/>
                </a:solidFill>
                <a:latin typeface="Cambria" panose="02040503050406030204" pitchFamily="18" charset="0"/>
              </a:rPr>
              <a:t>Structura unei lucrări ştiinţifice, redactarea şi </a:t>
            </a:r>
            <a:r>
              <a:rPr lang="ro-RO" b="1" dirty="0" smtClean="0">
                <a:solidFill>
                  <a:srgbClr val="FF0000"/>
                </a:solidFill>
                <a:latin typeface="Cambria" panose="02040503050406030204" pitchFamily="18" charset="0"/>
              </a:rPr>
              <a:t>tehnoredactarea</a:t>
            </a:r>
            <a:endParaRPr lang="en-US" b="1" dirty="0">
              <a:solidFill>
                <a:srgbClr val="FF0000"/>
              </a:solidFill>
              <a:latin typeface="Cambria" panose="02040503050406030204" pitchFamily="18" charset="0"/>
            </a:endParaRPr>
          </a:p>
          <a:p>
            <a:pPr algn="just"/>
            <a:r>
              <a:rPr lang="ro-RO" b="1" dirty="0" smtClean="0">
                <a:solidFill>
                  <a:srgbClr val="1E1EF4"/>
                </a:solidFill>
                <a:latin typeface="Cambria" panose="02040503050406030204" pitchFamily="18" charset="0"/>
              </a:rPr>
              <a:t>Coperta / Pagina </a:t>
            </a:r>
            <a:r>
              <a:rPr lang="ro-RO" b="1" dirty="0">
                <a:solidFill>
                  <a:srgbClr val="1E1EF4"/>
                </a:solidFill>
                <a:latin typeface="Cambria" panose="02040503050406030204" pitchFamily="18" charset="0"/>
              </a:rPr>
              <a:t>de titlu </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Pagina </a:t>
            </a:r>
            <a:r>
              <a:rPr lang="ro-RO" b="1" dirty="0">
                <a:solidFill>
                  <a:srgbClr val="1E1EF4"/>
                </a:solidFill>
                <a:latin typeface="Cambria" panose="02040503050406030204" pitchFamily="18" charset="0"/>
              </a:rPr>
              <a:t>de cuprins </a:t>
            </a:r>
            <a:r>
              <a:rPr lang="ro-RO" b="1" dirty="0" smtClean="0">
                <a:solidFill>
                  <a:srgbClr val="1E1EF4"/>
                </a:solidFill>
                <a:latin typeface="Cambria" panose="02040503050406030204" pitchFamily="18" charset="0"/>
              </a:rPr>
              <a:t>(sumarul)</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Introducerea </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Corpul </a:t>
            </a:r>
            <a:r>
              <a:rPr lang="ro-RO" b="1" dirty="0">
                <a:solidFill>
                  <a:srgbClr val="1E1EF4"/>
                </a:solidFill>
                <a:latin typeface="Cambria" panose="02040503050406030204" pitchFamily="18" charset="0"/>
              </a:rPr>
              <a:t>lucrării </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Concluziile </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Aparatul auxiliar/ştiinţific:</a:t>
            </a:r>
            <a:r>
              <a:rPr lang="ro-RO" b="1" dirty="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referinţe bibliografice, anexe </a:t>
            </a:r>
            <a:endParaRPr lang="en-US" b="1" dirty="0">
              <a:solidFill>
                <a:srgbClr val="1E1EF4"/>
              </a:solidFill>
              <a:latin typeface="Cambria" panose="02040503050406030204" pitchFamily="18" charset="0"/>
            </a:endParaRPr>
          </a:p>
          <a:p>
            <a:endParaRPr lang="en-US" b="1" dirty="0">
              <a:solidFill>
                <a:srgbClr val="1E1EF4"/>
              </a:solidFill>
              <a:latin typeface="Cambria"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952" y="6804248"/>
            <a:ext cx="32680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262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21440"/>
          </a:xfrm>
        </p:spPr>
        <p:txBody>
          <a:bodyPr>
            <a:normAutofit/>
          </a:bodyPr>
          <a:lstStyle/>
          <a:p>
            <a:r>
              <a:rPr lang="ro-RO" sz="3600" b="1" dirty="0" smtClean="0">
                <a:solidFill>
                  <a:srgbClr val="FF0000"/>
                </a:solidFill>
                <a:latin typeface="Cambria" panose="02040503050406030204" pitchFamily="18" charset="0"/>
              </a:rPr>
              <a:t>Structura lucrării ştiinţifice</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a:xfrm>
            <a:off x="342900" y="1331641"/>
            <a:ext cx="6172200" cy="6836578"/>
          </a:xfrm>
        </p:spPr>
        <p:txBody>
          <a:bodyPr>
            <a:normAutofit fontScale="85000" lnSpcReduction="10000"/>
          </a:bodyPr>
          <a:lstStyle/>
          <a:p>
            <a:pPr marL="0" indent="0" algn="ctr">
              <a:buNone/>
            </a:pPr>
            <a:r>
              <a:rPr lang="ro-RO" b="1" dirty="0" smtClean="0">
                <a:solidFill>
                  <a:srgbClr val="FF0000"/>
                </a:solidFill>
                <a:latin typeface="Cambria" panose="02040503050406030204" pitchFamily="18" charset="0"/>
              </a:rPr>
              <a:t>Coperta/pagina de titlu conţine: </a:t>
            </a:r>
            <a:endParaRPr lang="en-US" b="1" dirty="0">
              <a:solidFill>
                <a:srgbClr val="FF0000"/>
              </a:solidFill>
              <a:latin typeface="Cambria" panose="02040503050406030204" pitchFamily="18" charset="0"/>
            </a:endParaRPr>
          </a:p>
          <a:p>
            <a:pPr algn="just"/>
            <a:r>
              <a:rPr lang="ro-RO" b="1" dirty="0">
                <a:solidFill>
                  <a:srgbClr val="1E1EF4"/>
                </a:solidFill>
                <a:latin typeface="Cambria" panose="02040503050406030204" pitchFamily="18" charset="0"/>
              </a:rPr>
              <a:t>d</a:t>
            </a:r>
            <a:r>
              <a:rPr lang="ro-RO" b="1" dirty="0" smtClean="0">
                <a:solidFill>
                  <a:srgbClr val="1E1EF4"/>
                </a:solidFill>
                <a:latin typeface="Cambria" panose="02040503050406030204" pitchFamily="18" charset="0"/>
              </a:rPr>
              <a:t>enumirea </a:t>
            </a:r>
            <a:r>
              <a:rPr lang="ro-RO" b="1" dirty="0">
                <a:solidFill>
                  <a:srgbClr val="1E1EF4"/>
                </a:solidFill>
                <a:latin typeface="Cambria" panose="02040503050406030204" pitchFamily="18" charset="0"/>
              </a:rPr>
              <a:t>instituţiei </a:t>
            </a:r>
            <a:r>
              <a:rPr lang="ro-RO" b="1" dirty="0" smtClean="0">
                <a:solidFill>
                  <a:srgbClr val="1E1EF4"/>
                </a:solidFill>
                <a:latin typeface="Cambria" panose="02040503050406030204" pitchFamily="18" charset="0"/>
              </a:rPr>
              <a:t>de resort, a instituţiei de  </a:t>
            </a:r>
            <a:r>
              <a:rPr lang="ro-RO" b="1" dirty="0">
                <a:solidFill>
                  <a:srgbClr val="1E1EF4"/>
                </a:solidFill>
                <a:latin typeface="Cambria" panose="02040503050406030204" pitchFamily="18" charset="0"/>
              </a:rPr>
              <a:t>învăţământ </a:t>
            </a:r>
            <a:r>
              <a:rPr lang="ro-RO" b="1" dirty="0" smtClean="0">
                <a:solidFill>
                  <a:srgbClr val="1E1EF4"/>
                </a:solidFill>
                <a:latin typeface="Cambria" panose="02040503050406030204" pitchFamily="18" charset="0"/>
              </a:rPr>
              <a:t>superior , a facultăţii:</a:t>
            </a:r>
          </a:p>
          <a:p>
            <a:pPr marL="0" indent="0" algn="ctr">
              <a:buNone/>
            </a:pPr>
            <a:r>
              <a:rPr lang="ro-RO" sz="2800" b="1" dirty="0" smtClean="0">
                <a:solidFill>
                  <a:srgbClr val="FF0000"/>
                </a:solidFill>
                <a:latin typeface="Cambria" panose="02040503050406030204" pitchFamily="18" charset="0"/>
              </a:rPr>
              <a:t>Ministerul Educaţiei al Republicii Moldova</a:t>
            </a:r>
          </a:p>
          <a:p>
            <a:pPr marL="0" indent="0" algn="ctr">
              <a:buNone/>
            </a:pPr>
            <a:r>
              <a:rPr lang="ro-RO" sz="2800" b="1" dirty="0" smtClean="0">
                <a:solidFill>
                  <a:srgbClr val="FF0000"/>
                </a:solidFill>
                <a:latin typeface="Cambria" panose="02040503050406030204" pitchFamily="18" charset="0"/>
              </a:rPr>
              <a:t>Universitatea Liberă Internaţională din Moldova</a:t>
            </a:r>
          </a:p>
          <a:p>
            <a:pPr marL="0" indent="0" algn="ctr">
              <a:buNone/>
            </a:pPr>
            <a:r>
              <a:rPr lang="ro-RO" sz="2800" b="1" dirty="0" smtClean="0">
                <a:solidFill>
                  <a:srgbClr val="FF0000"/>
                </a:solidFill>
                <a:latin typeface="Cambria" panose="02040503050406030204" pitchFamily="18" charset="0"/>
              </a:rPr>
              <a:t>Facultatea de Litere</a:t>
            </a:r>
            <a:endParaRPr lang="ro-RO" sz="2800" b="1" dirty="0">
              <a:solidFill>
                <a:srgbClr val="FF0000"/>
              </a:solidFill>
              <a:latin typeface="Cambria" panose="02040503050406030204" pitchFamily="18" charset="0"/>
            </a:endParaRPr>
          </a:p>
          <a:p>
            <a:pPr algn="just"/>
            <a:r>
              <a:rPr lang="ro-RO" b="1" dirty="0" smtClean="0">
                <a:solidFill>
                  <a:srgbClr val="1E1EF4"/>
                </a:solidFill>
                <a:latin typeface="Cambria" panose="02040503050406030204" pitchFamily="18" charset="0"/>
              </a:rPr>
              <a:t>titlul, subtitlul lucrării</a:t>
            </a:r>
          </a:p>
          <a:p>
            <a:pPr algn="just"/>
            <a:r>
              <a:rPr lang="ro-RO" b="1" dirty="0">
                <a:solidFill>
                  <a:srgbClr val="1E1EF4"/>
                </a:solidFill>
                <a:latin typeface="Cambria" panose="02040503050406030204" pitchFamily="18" charset="0"/>
              </a:rPr>
              <a:t>p</a:t>
            </a:r>
            <a:r>
              <a:rPr lang="ro-RO" b="1" dirty="0" smtClean="0">
                <a:solidFill>
                  <a:srgbClr val="1E1EF4"/>
                </a:solidFill>
                <a:latin typeface="Cambria" panose="02040503050406030204" pitchFamily="18" charset="0"/>
              </a:rPr>
              <a:t>renume, nume autor</a:t>
            </a:r>
          </a:p>
          <a:p>
            <a:pPr algn="just"/>
            <a:r>
              <a:rPr lang="ro-RO" b="1" dirty="0" smtClean="0">
                <a:solidFill>
                  <a:srgbClr val="1E1EF4"/>
                </a:solidFill>
                <a:latin typeface="Cambria" panose="02040503050406030204" pitchFamily="18" charset="0"/>
              </a:rPr>
              <a:t>tipul </a:t>
            </a:r>
            <a:r>
              <a:rPr lang="ro-RO" b="1" dirty="0">
                <a:solidFill>
                  <a:srgbClr val="1E1EF4"/>
                </a:solidFill>
                <a:latin typeface="Cambria" panose="02040503050406030204" pitchFamily="18" charset="0"/>
              </a:rPr>
              <a:t>lucrării: teză </a:t>
            </a:r>
            <a:r>
              <a:rPr lang="ro-RO" b="1" dirty="0" smtClean="0">
                <a:solidFill>
                  <a:srgbClr val="1E1EF4"/>
                </a:solidFill>
                <a:latin typeface="Cambria" panose="02040503050406030204" pitchFamily="18" charset="0"/>
              </a:rPr>
              <a:t>de licenţă, de </a:t>
            </a:r>
            <a:r>
              <a:rPr lang="ro-RO" b="1" dirty="0">
                <a:solidFill>
                  <a:srgbClr val="1E1EF4"/>
                </a:solidFill>
                <a:latin typeface="Cambria" panose="02040503050406030204" pitchFamily="18" charset="0"/>
              </a:rPr>
              <a:t>doctorat, </a:t>
            </a:r>
            <a:r>
              <a:rPr lang="ro-RO" b="1" dirty="0" smtClean="0">
                <a:solidFill>
                  <a:srgbClr val="1E1EF4"/>
                </a:solidFill>
                <a:latin typeface="Cambria" panose="02040503050406030204" pitchFamily="18" charset="0"/>
              </a:rPr>
              <a:t> </a:t>
            </a:r>
            <a:r>
              <a:rPr lang="ro-RO" b="1" dirty="0">
                <a:solidFill>
                  <a:srgbClr val="1E1EF4"/>
                </a:solidFill>
                <a:latin typeface="Cambria" panose="02040503050406030204" pitchFamily="18" charset="0"/>
              </a:rPr>
              <a:t>lucrare de seminar etc</a:t>
            </a:r>
            <a:r>
              <a:rPr lang="ro-RO" b="1" dirty="0" smtClean="0">
                <a:solidFill>
                  <a:srgbClr val="1E1EF4"/>
                </a:solidFill>
                <a:latin typeface="Cambria" panose="02040503050406030204" pitchFamily="18" charset="0"/>
              </a:rPr>
              <a:t>.</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prenumele </a:t>
            </a:r>
            <a:r>
              <a:rPr lang="ro-RO" b="1" dirty="0">
                <a:solidFill>
                  <a:srgbClr val="1E1EF4"/>
                </a:solidFill>
                <a:latin typeface="Cambria" panose="02040503050406030204" pitchFamily="18" charset="0"/>
              </a:rPr>
              <a:t>şi numele conducătorului </a:t>
            </a:r>
            <a:r>
              <a:rPr lang="ro-RO" b="1" dirty="0" smtClean="0">
                <a:solidFill>
                  <a:srgbClr val="1E1EF4"/>
                </a:solidFill>
                <a:latin typeface="Cambria" panose="02040503050406030204" pitchFamily="18" charset="0"/>
              </a:rPr>
              <a:t>ştiinţific, grad ştiinţific</a:t>
            </a:r>
            <a:endParaRPr lang="en-US"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locul</a:t>
            </a:r>
            <a:r>
              <a:rPr lang="ro-RO" b="1" dirty="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anul </a:t>
            </a:r>
            <a:r>
              <a:rPr lang="ro-RO" b="1" dirty="0" err="1" smtClean="0">
                <a:solidFill>
                  <a:srgbClr val="1E1EF4"/>
                </a:solidFill>
                <a:latin typeface="Cambria" panose="02040503050406030204" pitchFamily="18" charset="0"/>
              </a:rPr>
              <a:t>scrieii</a:t>
            </a:r>
            <a:r>
              <a:rPr lang="ro-RO" b="1" dirty="0" smtClean="0">
                <a:solidFill>
                  <a:srgbClr val="1E1EF4"/>
                </a:solidFill>
                <a:latin typeface="Cambria" panose="02040503050406030204" pitchFamily="18" charset="0"/>
              </a:rPr>
              <a:t>/editării</a:t>
            </a: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1196940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3" name="Объект 2"/>
          <p:cNvSpPr>
            <a:spLocks noGrp="1"/>
          </p:cNvSpPr>
          <p:nvPr>
            <p:ph idx="1"/>
          </p:nvPr>
        </p:nvSpPr>
        <p:spPr/>
        <p:txBody>
          <a:bodyPr>
            <a:normAutofit lnSpcReduction="10000"/>
          </a:bodyPr>
          <a:lstStyle/>
          <a:p>
            <a:pPr marL="0" indent="0" algn="ctr">
              <a:buNone/>
            </a:pPr>
            <a:endParaRPr lang="ro-RO" b="1" dirty="0" smtClean="0">
              <a:solidFill>
                <a:srgbClr val="FF0000"/>
              </a:solidFill>
              <a:latin typeface="Cambria" panose="02040503050406030204" pitchFamily="18" charset="0"/>
            </a:endParaRPr>
          </a:p>
          <a:p>
            <a:pPr marL="0" indent="0" algn="ctr">
              <a:buNone/>
            </a:pPr>
            <a:endParaRPr lang="ro-RO" b="1" dirty="0" smtClean="0">
              <a:solidFill>
                <a:srgbClr val="FF0000"/>
              </a:solidFill>
              <a:latin typeface="Cambria" panose="02040503050406030204" pitchFamily="18" charset="0"/>
            </a:endParaRPr>
          </a:p>
          <a:p>
            <a:pPr marL="0" indent="0" algn="ctr">
              <a:buNone/>
            </a:pPr>
            <a:r>
              <a:rPr lang="ro-RO" b="1" dirty="0" smtClean="0">
                <a:solidFill>
                  <a:srgbClr val="FF0000"/>
                </a:solidFill>
                <a:latin typeface="Cambria" panose="02040503050406030204" pitchFamily="18" charset="0"/>
              </a:rPr>
              <a:t>Atenţie la formularea </a:t>
            </a:r>
          </a:p>
          <a:p>
            <a:pPr marL="0" indent="0" algn="ctr">
              <a:buNone/>
            </a:pPr>
            <a:r>
              <a:rPr lang="ro-RO" b="1" dirty="0" smtClean="0">
                <a:solidFill>
                  <a:srgbClr val="FF0000"/>
                </a:solidFill>
                <a:latin typeface="Cambria" panose="02040503050406030204" pitchFamily="18" charset="0"/>
              </a:rPr>
              <a:t>titlului lucrării!</a:t>
            </a:r>
          </a:p>
          <a:p>
            <a:pPr lvl="0" algn="just"/>
            <a:r>
              <a:rPr lang="en-US" b="1" dirty="0" err="1" smtClean="0">
                <a:solidFill>
                  <a:srgbClr val="1E1EF4"/>
                </a:solidFill>
                <a:latin typeface="Cambria" panose="02040503050406030204" pitchFamily="18" charset="0"/>
              </a:rPr>
              <a:t>constituie</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esenţa</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cercetării</a:t>
            </a:r>
            <a:endParaRPr lang="ro-RO" b="1" dirty="0" smtClean="0">
              <a:solidFill>
                <a:srgbClr val="1E1EF4"/>
              </a:solidFill>
              <a:latin typeface="Cambria" panose="02040503050406030204" pitchFamily="18" charset="0"/>
            </a:endParaRPr>
          </a:p>
          <a:p>
            <a:pPr lvl="0" algn="just"/>
            <a:r>
              <a:rPr lang="en-US" b="1" dirty="0" err="1" smtClean="0">
                <a:solidFill>
                  <a:srgbClr val="1E1EF4"/>
                </a:solidFill>
                <a:latin typeface="Cambria" panose="02040503050406030204" pitchFamily="18" charset="0"/>
              </a:rPr>
              <a:t>concis</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atractiv</a:t>
            </a:r>
            <a:endParaRPr lang="ro-RO" b="1" dirty="0" smtClean="0">
              <a:solidFill>
                <a:srgbClr val="1E1EF4"/>
              </a:solidFill>
              <a:latin typeface="Cambria" panose="02040503050406030204" pitchFamily="18" charset="0"/>
            </a:endParaRPr>
          </a:p>
          <a:p>
            <a:pPr lvl="0" algn="just"/>
            <a:r>
              <a:rPr lang="ro-RO" b="1" dirty="0" smtClean="0">
                <a:solidFill>
                  <a:srgbClr val="1E1EF4"/>
                </a:solidFill>
                <a:latin typeface="Cambria" panose="02040503050406030204" pitchFamily="18" charset="0"/>
              </a:rPr>
              <a:t>să </a:t>
            </a:r>
            <a:r>
              <a:rPr lang="en-US" b="1" dirty="0" smtClean="0">
                <a:solidFill>
                  <a:srgbClr val="1E1EF4"/>
                </a:solidFill>
                <a:latin typeface="Cambria" panose="02040503050406030204" pitchFamily="18" charset="0"/>
              </a:rPr>
              <a:t>permit</a:t>
            </a:r>
            <a:r>
              <a:rPr lang="ro-RO" b="1" dirty="0" smtClean="0">
                <a:solidFill>
                  <a:srgbClr val="1E1EF4"/>
                </a:solidFill>
                <a:latin typeface="Cambria" panose="02040503050406030204" pitchFamily="18" charset="0"/>
              </a:rPr>
              <a:t>ă</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indexarea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clasificarea</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lucrării</a:t>
            </a:r>
            <a:endParaRPr lang="ro-RO" b="1" dirty="0">
              <a:solidFill>
                <a:srgbClr val="1E1EF4"/>
              </a:solidFill>
              <a:latin typeface="Cambria" panose="02040503050406030204" pitchFamily="18" charset="0"/>
            </a:endParaRPr>
          </a:p>
          <a:p>
            <a:pPr lvl="0" algn="just"/>
            <a:r>
              <a:rPr lang="en-US" b="1" dirty="0" err="1" smtClean="0">
                <a:solidFill>
                  <a:srgbClr val="1E1EF4"/>
                </a:solidFill>
                <a:latin typeface="Cambria" panose="02040503050406030204" pitchFamily="18" charset="0"/>
              </a:rPr>
              <a:t>vor</a:t>
            </a:r>
            <a:r>
              <a:rPr lang="en-US" b="1" dirty="0" smtClean="0">
                <a:solidFill>
                  <a:srgbClr val="1E1EF4"/>
                </a:solidFill>
                <a:latin typeface="Cambria" panose="02040503050406030204" pitchFamily="18" charset="0"/>
              </a:rPr>
              <a:t> </a:t>
            </a:r>
            <a:r>
              <a:rPr lang="en-US" b="1" dirty="0">
                <a:solidFill>
                  <a:srgbClr val="1E1EF4"/>
                </a:solidFill>
                <a:latin typeface="Cambria" panose="02040503050406030204" pitchFamily="18" charset="0"/>
              </a:rPr>
              <a:t>fi </a:t>
            </a:r>
            <a:r>
              <a:rPr lang="en-US" b="1" dirty="0" err="1">
                <a:solidFill>
                  <a:srgbClr val="1E1EF4"/>
                </a:solidFill>
                <a:latin typeface="Cambria" panose="02040503050406030204" pitchFamily="18" charset="0"/>
              </a:rPr>
              <a:t>evitate</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redundanţele</a:t>
            </a:r>
            <a:r>
              <a:rPr lang="ro-RO" b="1" dirty="0" smtClean="0">
                <a:solidFill>
                  <a:srgbClr val="1E1EF4"/>
                </a:solidFill>
                <a:latin typeface="Cambria" panose="02040503050406030204" pitchFamily="18" charset="0"/>
              </a:rPr>
              <a:t> (surplus, abundenţă de informaţii, cuvinte, expresii)</a:t>
            </a:r>
          </a:p>
          <a:p>
            <a:pPr algn="just"/>
            <a:endParaRPr lang="en-US" b="1" dirty="0">
              <a:solidFill>
                <a:srgbClr val="1E1EF4"/>
              </a:solidFill>
              <a:latin typeface="Cambria" panose="020405030504060302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832" y="338697"/>
            <a:ext cx="2534419" cy="2534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239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93448"/>
          </a:xfrm>
        </p:spPr>
        <p:txBody>
          <a:bodyPr>
            <a:normAutofit/>
          </a:bodyPr>
          <a:lstStyle/>
          <a:p>
            <a:r>
              <a:rPr lang="ro-RO" sz="3600" b="1" dirty="0">
                <a:solidFill>
                  <a:srgbClr val="FF0000"/>
                </a:solidFill>
                <a:latin typeface="Cambria" panose="02040503050406030204" pitchFamily="18" charset="0"/>
              </a:rPr>
              <a:t>Structura lucrării ştiinţifice</a:t>
            </a:r>
            <a:endParaRPr lang="en-US" sz="3600" dirty="0"/>
          </a:p>
        </p:txBody>
      </p:sp>
      <p:sp>
        <p:nvSpPr>
          <p:cNvPr id="3" name="Объект 2"/>
          <p:cNvSpPr>
            <a:spLocks noGrp="1"/>
          </p:cNvSpPr>
          <p:nvPr>
            <p:ph idx="1"/>
          </p:nvPr>
        </p:nvSpPr>
        <p:spPr>
          <a:xfrm>
            <a:off x="342900" y="1403649"/>
            <a:ext cx="6172200" cy="6764570"/>
          </a:xfrm>
        </p:spPr>
        <p:txBody>
          <a:bodyPr>
            <a:normAutofit fontScale="92500"/>
          </a:bodyPr>
          <a:lstStyle/>
          <a:p>
            <a:pPr marL="0" indent="0" algn="ctr">
              <a:buNone/>
            </a:pPr>
            <a:r>
              <a:rPr lang="ro-RO" b="1" dirty="0">
                <a:solidFill>
                  <a:srgbClr val="FF0000"/>
                </a:solidFill>
                <a:latin typeface="Cambria" panose="02040503050406030204" pitchFamily="18" charset="0"/>
              </a:rPr>
              <a:t>Pagina de cuprins (</a:t>
            </a:r>
            <a:r>
              <a:rPr lang="ro-RO" b="1" dirty="0" smtClean="0">
                <a:solidFill>
                  <a:srgbClr val="FF0000"/>
                </a:solidFill>
                <a:latin typeface="Cambria" panose="02040503050406030204" pitchFamily="18" charset="0"/>
              </a:rPr>
              <a:t>Sumarul)</a:t>
            </a:r>
          </a:p>
          <a:p>
            <a:r>
              <a:rPr lang="ro-RO" b="1" dirty="0">
                <a:solidFill>
                  <a:srgbClr val="1E1EF4"/>
                </a:solidFill>
                <a:latin typeface="Cambria" panose="02040503050406030204" pitchFamily="18" charset="0"/>
              </a:rPr>
              <a:t>e</a:t>
            </a:r>
            <a:r>
              <a:rPr lang="ro-RO" b="1" dirty="0" smtClean="0">
                <a:solidFill>
                  <a:srgbClr val="1E1EF4"/>
                </a:solidFill>
                <a:latin typeface="Cambria" panose="02040503050406030204" pitchFamily="18" charset="0"/>
              </a:rPr>
              <a:t>ste amplasată </a:t>
            </a:r>
            <a:r>
              <a:rPr lang="ro-RO" b="1" dirty="0">
                <a:solidFill>
                  <a:srgbClr val="1E1EF4"/>
                </a:solidFill>
                <a:latin typeface="Cambria" panose="02040503050406030204" pitchFamily="18" charset="0"/>
              </a:rPr>
              <a:t>după pagina de </a:t>
            </a:r>
            <a:r>
              <a:rPr lang="ro-RO" b="1" dirty="0" smtClean="0">
                <a:solidFill>
                  <a:srgbClr val="1E1EF4"/>
                </a:solidFill>
                <a:latin typeface="Cambria" panose="02040503050406030204" pitchFamily="18" charset="0"/>
              </a:rPr>
              <a:t>titlu</a:t>
            </a:r>
          </a:p>
          <a:p>
            <a:r>
              <a:rPr lang="ro-RO" b="1" dirty="0" smtClean="0">
                <a:solidFill>
                  <a:srgbClr val="1E1EF4"/>
                </a:solidFill>
                <a:latin typeface="Cambria" panose="02040503050406030204" pitchFamily="18" charset="0"/>
              </a:rPr>
              <a:t>se </a:t>
            </a:r>
            <a:r>
              <a:rPr lang="ro-RO" b="1" dirty="0">
                <a:solidFill>
                  <a:srgbClr val="1E1EF4"/>
                </a:solidFill>
                <a:latin typeface="Cambria" panose="02040503050406030204" pitchFamily="18" charset="0"/>
              </a:rPr>
              <a:t>va utiliza </a:t>
            </a:r>
            <a:r>
              <a:rPr lang="ro-RO" b="1" dirty="0" smtClean="0">
                <a:solidFill>
                  <a:srgbClr val="1E1EF4"/>
                </a:solidFill>
                <a:latin typeface="Cambria" panose="02040503050406030204" pitchFamily="18" charset="0"/>
              </a:rPr>
              <a:t>regula </a:t>
            </a:r>
            <a:r>
              <a:rPr lang="ro-RO" b="1" dirty="0">
                <a:solidFill>
                  <a:srgbClr val="1E1EF4"/>
                </a:solidFill>
                <a:latin typeface="Cambria" panose="02040503050406030204" pitchFamily="18" charset="0"/>
              </a:rPr>
              <a:t>structurării pe niveluri (</a:t>
            </a:r>
            <a:r>
              <a:rPr lang="ro-RO" b="1" dirty="0" smtClean="0">
                <a:solidFill>
                  <a:srgbClr val="1E1EF4"/>
                </a:solidFill>
                <a:latin typeface="Cambria" panose="02040503050406030204" pitchFamily="18" charset="0"/>
              </a:rPr>
              <a:t>capitole, subcapitole</a:t>
            </a:r>
            <a:r>
              <a:rPr lang="ro-RO" b="1" dirty="0">
                <a:solidFill>
                  <a:srgbClr val="1E1EF4"/>
                </a:solidFill>
                <a:latin typeface="Cambria" panose="02040503050406030204" pitchFamily="18" charset="0"/>
              </a:rPr>
              <a:t>, paragrafe), regăsită apoi în conţinutul </a:t>
            </a:r>
            <a:r>
              <a:rPr lang="ro-RO" b="1" dirty="0" smtClean="0">
                <a:solidFill>
                  <a:srgbClr val="1E1EF4"/>
                </a:solidFill>
                <a:latin typeface="Cambria" panose="02040503050406030204" pitchFamily="18" charset="0"/>
              </a:rPr>
              <a:t>propriu-zis </a:t>
            </a:r>
            <a:r>
              <a:rPr lang="ro-RO" b="1" dirty="0">
                <a:solidFill>
                  <a:srgbClr val="1E1EF4"/>
                </a:solidFill>
                <a:latin typeface="Cambria" panose="02040503050406030204" pitchFamily="18" charset="0"/>
              </a:rPr>
              <a:t>al lucrării. </a:t>
            </a:r>
            <a:endParaRPr lang="en-US" b="1" dirty="0">
              <a:solidFill>
                <a:srgbClr val="1E1EF4"/>
              </a:solidFill>
              <a:latin typeface="Cambria" panose="02040503050406030204" pitchFamily="18" charset="0"/>
            </a:endParaRPr>
          </a:p>
          <a:p>
            <a:r>
              <a:rPr lang="ro-RO" b="1" dirty="0">
                <a:solidFill>
                  <a:srgbClr val="1E1EF4"/>
                </a:solidFill>
                <a:latin typeface="Cambria" panose="02040503050406030204" pitchFamily="18" charset="0"/>
              </a:rPr>
              <a:t>Tehnoredactarea acestuia se va face astfel: numărul corespunzător paginii se va trece în </a:t>
            </a:r>
            <a:r>
              <a:rPr lang="ro-RO" b="1" dirty="0" smtClean="0">
                <a:solidFill>
                  <a:srgbClr val="1E1EF4"/>
                </a:solidFill>
                <a:latin typeface="Cambria" panose="02040503050406030204" pitchFamily="18" charset="0"/>
              </a:rPr>
              <a:t>dreptul </a:t>
            </a:r>
            <a:r>
              <a:rPr lang="ro-RO" b="1" dirty="0">
                <a:solidFill>
                  <a:srgbClr val="1E1EF4"/>
                </a:solidFill>
                <a:latin typeface="Cambria" panose="02040503050406030204" pitchFamily="18" charset="0"/>
              </a:rPr>
              <a:t>titlului capitolelor şi al subcapitolelor</a:t>
            </a: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36209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05416"/>
          </a:xfrm>
        </p:spPr>
        <p:txBody>
          <a:bodyPr>
            <a:normAutofit fontScale="90000"/>
          </a:bodyPr>
          <a:lstStyle/>
          <a:p>
            <a:r>
              <a:rPr lang="ro-RO" sz="3600" b="1" dirty="0">
                <a:solidFill>
                  <a:srgbClr val="FF0000"/>
                </a:solidFill>
                <a:latin typeface="Cambria" panose="02040503050406030204" pitchFamily="18" charset="0"/>
              </a:rPr>
              <a:t>Structura lucrării ştiinţifice</a:t>
            </a:r>
            <a:endParaRPr lang="en-US" sz="3600" dirty="0"/>
          </a:p>
        </p:txBody>
      </p:sp>
      <p:sp>
        <p:nvSpPr>
          <p:cNvPr id="3" name="Объект 2"/>
          <p:cNvSpPr>
            <a:spLocks noGrp="1"/>
          </p:cNvSpPr>
          <p:nvPr>
            <p:ph idx="1"/>
          </p:nvPr>
        </p:nvSpPr>
        <p:spPr>
          <a:xfrm>
            <a:off x="342900" y="1043609"/>
            <a:ext cx="6172200" cy="7124610"/>
          </a:xfrm>
        </p:spPr>
        <p:txBody>
          <a:bodyPr>
            <a:normAutofit fontScale="92500" lnSpcReduction="20000"/>
          </a:bodyPr>
          <a:lstStyle/>
          <a:p>
            <a:pPr marL="0" indent="0" algn="ctr">
              <a:buNone/>
            </a:pPr>
            <a:r>
              <a:rPr lang="ro-RO" b="1" dirty="0" smtClean="0">
                <a:solidFill>
                  <a:srgbClr val="FF0000"/>
                </a:solidFill>
                <a:latin typeface="Cambria" panose="02040503050406030204" pitchFamily="18" charset="0"/>
              </a:rPr>
              <a:t>Introducerea</a:t>
            </a:r>
          </a:p>
          <a:p>
            <a:pPr algn="just"/>
            <a:r>
              <a:rPr lang="ro-RO" b="1" dirty="0" smtClean="0">
                <a:solidFill>
                  <a:srgbClr val="1E1EF4"/>
                </a:solidFill>
                <a:latin typeface="Cambria" panose="02040503050406030204" pitchFamily="18" charset="0"/>
              </a:rPr>
              <a:t>la </a:t>
            </a:r>
            <a:r>
              <a:rPr lang="ro-RO" b="1" dirty="0">
                <a:solidFill>
                  <a:srgbClr val="1E1EF4"/>
                </a:solidFill>
                <a:latin typeface="Cambria" panose="02040503050406030204" pitchFamily="18" charset="0"/>
              </a:rPr>
              <a:t>începutul lucrării, nefiind nevoie să fie </a:t>
            </a:r>
            <a:r>
              <a:rPr lang="ro-RO" b="1" dirty="0" smtClean="0">
                <a:solidFill>
                  <a:srgbClr val="1E1EF4"/>
                </a:solidFill>
                <a:latin typeface="Cambria" panose="02040503050406030204" pitchFamily="18" charset="0"/>
              </a:rPr>
              <a:t>intitulată </a:t>
            </a:r>
            <a:r>
              <a:rPr lang="ro-RO" b="1" dirty="0">
                <a:solidFill>
                  <a:srgbClr val="1E1EF4"/>
                </a:solidFill>
                <a:latin typeface="Cambria" panose="02040503050406030204" pitchFamily="18" charset="0"/>
              </a:rPr>
              <a:t>într-un anume </a:t>
            </a:r>
            <a:r>
              <a:rPr lang="ro-RO" b="1" dirty="0" smtClean="0">
                <a:solidFill>
                  <a:srgbClr val="1E1EF4"/>
                </a:solidFill>
                <a:latin typeface="Cambria" panose="02040503050406030204" pitchFamily="18" charset="0"/>
              </a:rPr>
              <a:t>fel, </a:t>
            </a:r>
            <a:r>
              <a:rPr lang="ro-RO" b="1" dirty="0">
                <a:solidFill>
                  <a:srgbClr val="1E1EF4"/>
                </a:solidFill>
                <a:latin typeface="Cambria" panose="02040503050406030204" pitchFamily="18" charset="0"/>
              </a:rPr>
              <a:t>i se poate spune simplu „Introducere”. </a:t>
            </a:r>
            <a:endParaRPr lang="en-US" b="1" dirty="0">
              <a:solidFill>
                <a:srgbClr val="1E1EF4"/>
              </a:solidFill>
              <a:latin typeface="Cambria" panose="02040503050406030204" pitchFamily="18" charset="0"/>
            </a:endParaRPr>
          </a:p>
          <a:p>
            <a:pPr algn="just"/>
            <a:r>
              <a:rPr lang="ro-RO" b="1" dirty="0">
                <a:solidFill>
                  <a:srgbClr val="1E1EF4"/>
                </a:solidFill>
                <a:latin typeface="Cambria" panose="02040503050406030204" pitchFamily="18" charset="0"/>
              </a:rPr>
              <a:t>î</a:t>
            </a:r>
            <a:r>
              <a:rPr lang="ro-RO" b="1" dirty="0" smtClean="0">
                <a:solidFill>
                  <a:srgbClr val="1E1EF4"/>
                </a:solidFill>
                <a:latin typeface="Cambria" panose="02040503050406030204" pitchFamily="18" charset="0"/>
              </a:rPr>
              <a:t>n </a:t>
            </a:r>
            <a:r>
              <a:rPr lang="ro-RO" b="1" dirty="0">
                <a:solidFill>
                  <a:srgbClr val="1E1EF4"/>
                </a:solidFill>
                <a:latin typeface="Cambria" panose="02040503050406030204" pitchFamily="18" charset="0"/>
              </a:rPr>
              <a:t>“Introducere” se vor menţiona: </a:t>
            </a:r>
            <a:r>
              <a:rPr lang="ro-RO" b="1" dirty="0" smtClean="0">
                <a:solidFill>
                  <a:srgbClr val="1E1EF4"/>
                </a:solidFill>
                <a:latin typeface="Cambria" panose="02040503050406030204" pitchFamily="18" charset="0"/>
              </a:rPr>
              <a:t>motivaţia </a:t>
            </a:r>
            <a:r>
              <a:rPr lang="ro-RO" b="1" dirty="0">
                <a:solidFill>
                  <a:srgbClr val="1E1EF4"/>
                </a:solidFill>
                <a:latin typeface="Cambria" panose="02040503050406030204" pitchFamily="18" charset="0"/>
              </a:rPr>
              <a:t>alegerii temei; </a:t>
            </a:r>
            <a:r>
              <a:rPr lang="ro-RO" b="1" dirty="0" smtClean="0">
                <a:solidFill>
                  <a:srgbClr val="1E1EF4"/>
                </a:solidFill>
                <a:latin typeface="Cambria" panose="02040503050406030204" pitchFamily="18" charset="0"/>
              </a:rPr>
              <a:t>importanţa </a:t>
            </a:r>
            <a:r>
              <a:rPr lang="ro-RO" b="1" dirty="0">
                <a:solidFill>
                  <a:srgbClr val="1E1EF4"/>
                </a:solidFill>
                <a:latin typeface="Cambria" panose="02040503050406030204" pitchFamily="18" charset="0"/>
              </a:rPr>
              <a:t>şi actualitatea temei; </a:t>
            </a:r>
            <a:r>
              <a:rPr lang="ro-RO" b="1" dirty="0" smtClean="0">
                <a:solidFill>
                  <a:srgbClr val="1E1EF4"/>
                </a:solidFill>
                <a:latin typeface="Cambria" panose="02040503050406030204" pitchFamily="18" charset="0"/>
              </a:rPr>
              <a:t>prezentarea </a:t>
            </a:r>
            <a:r>
              <a:rPr lang="ro-RO" b="1" dirty="0">
                <a:solidFill>
                  <a:srgbClr val="1E1EF4"/>
                </a:solidFill>
                <a:latin typeface="Cambria" panose="02040503050406030204" pitchFamily="18" charset="0"/>
              </a:rPr>
              <a:t>pe scurt a conţinutului lucrării; </a:t>
            </a:r>
            <a:r>
              <a:rPr lang="ro-RO" b="1" dirty="0" smtClean="0">
                <a:solidFill>
                  <a:srgbClr val="1E1EF4"/>
                </a:solidFill>
                <a:latin typeface="Cambria" panose="02040503050406030204" pitchFamily="18" charset="0"/>
              </a:rPr>
              <a:t>metodologia </a:t>
            </a:r>
            <a:r>
              <a:rPr lang="ro-RO" b="1" dirty="0">
                <a:solidFill>
                  <a:srgbClr val="1E1EF4"/>
                </a:solidFill>
                <a:latin typeface="Cambria" panose="02040503050406030204" pitchFamily="18" charset="0"/>
              </a:rPr>
              <a:t>de </a:t>
            </a:r>
            <a:r>
              <a:rPr lang="ro-RO" b="1" dirty="0" smtClean="0">
                <a:solidFill>
                  <a:srgbClr val="1E1EF4"/>
                </a:solidFill>
                <a:latin typeface="Cambria" panose="02040503050406030204" pitchFamily="18" charset="0"/>
              </a:rPr>
              <a:t>lucru; eventualele </a:t>
            </a:r>
            <a:r>
              <a:rPr lang="ro-RO" b="1" dirty="0">
                <a:solidFill>
                  <a:srgbClr val="1E1EF4"/>
                </a:solidFill>
                <a:latin typeface="Cambria" panose="02040503050406030204" pitchFamily="18" charset="0"/>
              </a:rPr>
              <a:t>dificultăţi întâmpinate în procesul de </a:t>
            </a:r>
            <a:r>
              <a:rPr lang="ro-RO" b="1" dirty="0" smtClean="0">
                <a:solidFill>
                  <a:srgbClr val="1E1EF4"/>
                </a:solidFill>
                <a:latin typeface="Cambria" panose="02040503050406030204" pitchFamily="18" charset="0"/>
              </a:rPr>
              <a:t>documentare</a:t>
            </a:r>
            <a:r>
              <a:rPr lang="ro-RO" b="1" dirty="0">
                <a:solidFill>
                  <a:srgbClr val="1E1EF4"/>
                </a:solidFill>
                <a:latin typeface="Cambria" panose="02040503050406030204" pitchFamily="18" charset="0"/>
              </a:rPr>
              <a:t> </a:t>
            </a:r>
            <a:endParaRPr lang="ro-RO" b="1" dirty="0" smtClean="0">
              <a:solidFill>
                <a:srgbClr val="1E1EF4"/>
              </a:solidFill>
              <a:latin typeface="Cambria" panose="02040503050406030204" pitchFamily="18" charset="0"/>
            </a:endParaRPr>
          </a:p>
          <a:p>
            <a:pPr marL="0" indent="0" algn="ctr">
              <a:buNone/>
            </a:pPr>
            <a:r>
              <a:rPr lang="ro-RO" dirty="0" smtClean="0">
                <a:solidFill>
                  <a:srgbClr val="1E1EF4"/>
                </a:solidFill>
                <a:latin typeface="Cambria" panose="02040503050406030204" pitchFamily="18" charset="0"/>
              </a:rPr>
              <a:t>(a se vedea regulamentele, elaborate în cadrul facultăţilor ULIM)</a:t>
            </a:r>
            <a:endParaRPr lang="en-US" b="1" dirty="0">
              <a:solidFill>
                <a:srgbClr val="1E1EF4"/>
              </a:solidFill>
              <a:latin typeface="Cambria" panose="02040503050406030204" pitchFamily="18" charset="0"/>
            </a:endParaRPr>
          </a:p>
          <a:p>
            <a:pPr marL="0" indent="0" algn="just">
              <a:buNone/>
            </a:pPr>
            <a:r>
              <a:rPr lang="ro-RO" b="1" dirty="0" smtClean="0">
                <a:solidFill>
                  <a:srgbClr val="1E1EF4"/>
                </a:solidFill>
                <a:latin typeface="Cambria" panose="02040503050406030204" pitchFamily="18" charset="0"/>
              </a:rPr>
              <a:t> </a:t>
            </a:r>
            <a:endParaRPr lang="en-US" b="1" dirty="0">
              <a:solidFill>
                <a:srgbClr val="1E1EF4"/>
              </a:solidFill>
              <a:latin typeface="Cambria" panose="02040503050406030204" pitchFamily="18" charset="0"/>
            </a:endParaRP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595" y="7380312"/>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275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5456"/>
          </a:xfrm>
        </p:spPr>
        <p:txBody>
          <a:bodyPr/>
          <a:lstStyle/>
          <a:p>
            <a:r>
              <a:rPr lang="ro-RO" b="1" dirty="0" smtClean="0">
                <a:solidFill>
                  <a:srgbClr val="FF0000"/>
                </a:solidFill>
                <a:latin typeface="Cambria" panose="02040503050406030204" pitchFamily="18" charset="0"/>
              </a:rPr>
              <a:t>De ce acest subiect?</a:t>
            </a:r>
            <a:endParaRPr lang="en-US" b="1" dirty="0">
              <a:solidFill>
                <a:srgbClr val="FF0000"/>
              </a:solidFill>
              <a:latin typeface="Cambria" panose="02040503050406030204" pitchFamily="18" charset="0"/>
            </a:endParaRPr>
          </a:p>
        </p:txBody>
      </p:sp>
      <p:sp>
        <p:nvSpPr>
          <p:cNvPr id="3" name="Объект 2"/>
          <p:cNvSpPr>
            <a:spLocks noGrp="1"/>
          </p:cNvSpPr>
          <p:nvPr>
            <p:ph idx="1"/>
          </p:nvPr>
        </p:nvSpPr>
        <p:spPr>
          <a:xfrm>
            <a:off x="342900" y="1331641"/>
            <a:ext cx="6172200" cy="6836578"/>
          </a:xfrm>
        </p:spPr>
        <p:txBody>
          <a:bodyPr>
            <a:normAutofit fontScale="92500" lnSpcReduction="20000"/>
          </a:bodyPr>
          <a:lstStyle/>
          <a:p>
            <a:pPr algn="just"/>
            <a:r>
              <a:rPr lang="ro-RO" b="1" dirty="0" smtClean="0">
                <a:solidFill>
                  <a:srgbClr val="1E1EF4"/>
                </a:solidFill>
                <a:latin typeface="Cambria" panose="02040503050406030204" pitchFamily="18" charset="0"/>
              </a:rPr>
              <a:t>Cercetarea studenţească – parte integrantă a cercetării universitare</a:t>
            </a:r>
          </a:p>
          <a:p>
            <a:pPr algn="just"/>
            <a:r>
              <a:rPr lang="ro-RO" b="1" dirty="0" smtClean="0">
                <a:solidFill>
                  <a:srgbClr val="1E1EF4"/>
                </a:solidFill>
                <a:latin typeface="Cambria" panose="02040503050406030204" pitchFamily="18" charset="0"/>
              </a:rPr>
              <a:t>S</a:t>
            </a:r>
            <a:r>
              <a:rPr lang="en-US" b="1" dirty="0" err="1" smtClean="0">
                <a:solidFill>
                  <a:srgbClr val="1E1EF4"/>
                </a:solidFill>
                <a:latin typeface="Cambria" panose="02040503050406030204" pitchFamily="18" charset="0"/>
              </a:rPr>
              <a:t>tudentul</a:t>
            </a:r>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trebuie </a:t>
            </a:r>
            <a:r>
              <a:rPr lang="en-US" b="1" dirty="0" err="1" smtClean="0">
                <a:solidFill>
                  <a:srgbClr val="1E1EF4"/>
                </a:solidFill>
                <a:latin typeface="Cambria" panose="02040503050406030204" pitchFamily="18" charset="0"/>
              </a:rPr>
              <a:t>să</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poată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alcătui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lucrări</a:t>
            </a:r>
            <a:r>
              <a:rPr lang="en-US" b="1" dirty="0">
                <a:solidFill>
                  <a:srgbClr val="1E1EF4"/>
                </a:solidFill>
                <a:latin typeface="Cambria" panose="02040503050406030204" pitchFamily="18" charset="0"/>
              </a:rPr>
              <a:t> de seminar, </a:t>
            </a:r>
            <a:r>
              <a:rPr lang="ro-RO" b="1" dirty="0" smtClean="0">
                <a:solidFill>
                  <a:srgbClr val="1E1EF4"/>
                </a:solidFill>
                <a:latin typeface="Cambria" panose="02040503050406030204" pitchFamily="18" charset="0"/>
              </a:rPr>
              <a:t>prezenta </a:t>
            </a:r>
            <a:r>
              <a:rPr lang="en-US" b="1" dirty="0" err="1" smtClean="0">
                <a:solidFill>
                  <a:srgbClr val="1E1EF4"/>
                </a:solidFill>
                <a:latin typeface="Cambria" panose="02040503050406030204" pitchFamily="18" charset="0"/>
              </a:rPr>
              <a:t>comunicări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articole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colaboreze</a:t>
            </a:r>
            <a:r>
              <a:rPr lang="en-US" b="1" dirty="0">
                <a:solidFill>
                  <a:srgbClr val="1E1EF4"/>
                </a:solidFill>
                <a:latin typeface="Cambria" panose="02040503050406030204" pitchFamily="18" charset="0"/>
              </a:rPr>
              <a:t> la </a:t>
            </a:r>
            <a:r>
              <a:rPr lang="en-US" b="1" dirty="0" err="1">
                <a:solidFill>
                  <a:srgbClr val="1E1EF4"/>
                </a:solidFill>
                <a:latin typeface="Cambria" panose="02040503050406030204" pitchFamily="18" charset="0"/>
              </a:rPr>
              <a:t>publicarea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unor</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ediţii</a:t>
            </a:r>
            <a:r>
              <a:rPr lang="en-US" b="1" dirty="0">
                <a:solidFill>
                  <a:srgbClr val="1E1EF4"/>
                </a:solidFill>
                <a:latin typeface="Cambria" panose="02040503050406030204" pitchFamily="18" charset="0"/>
              </a:rPr>
              <a:t> de </a:t>
            </a:r>
            <a:r>
              <a:rPr lang="en-US" b="1" dirty="0" err="1" smtClean="0">
                <a:solidFill>
                  <a:srgbClr val="1E1EF4"/>
                </a:solidFill>
                <a:latin typeface="Cambria" panose="02040503050406030204" pitchFamily="18" charset="0"/>
              </a:rPr>
              <a:t>documente</a:t>
            </a:r>
            <a:r>
              <a:rPr lang="ro-RO" b="1" dirty="0" smtClean="0">
                <a:solidFill>
                  <a:srgbClr val="1E1EF4"/>
                </a:solidFill>
                <a:latin typeface="Cambria" panose="02040503050406030204" pitchFamily="18" charset="0"/>
              </a:rPr>
              <a:t> – exemplu de publicaţii </a:t>
            </a:r>
            <a:r>
              <a:rPr lang="ro-RO" b="1" dirty="0">
                <a:solidFill>
                  <a:srgbClr val="1E1EF4"/>
                </a:solidFill>
                <a:latin typeface="Cambria" panose="02040503050406030204" pitchFamily="18" charset="0"/>
              </a:rPr>
              <a:t>ş</a:t>
            </a:r>
            <a:r>
              <a:rPr lang="ro-RO" b="1" dirty="0" smtClean="0">
                <a:solidFill>
                  <a:srgbClr val="1E1EF4"/>
                </a:solidFill>
                <a:latin typeface="Cambria" panose="02040503050406030204" pitchFamily="18" charset="0"/>
              </a:rPr>
              <a:t>t. studenţeşti ULIM</a:t>
            </a:r>
          </a:p>
          <a:p>
            <a:pPr algn="just"/>
            <a:r>
              <a:rPr lang="ro-RO" b="1" dirty="0" err="1">
                <a:solidFill>
                  <a:srgbClr val="1E1EF4"/>
                </a:solidFill>
                <a:latin typeface="Cambria" panose="02040503050406030204" pitchFamily="18" charset="0"/>
              </a:rPr>
              <a:t>F</a:t>
            </a:r>
            <a:r>
              <a:rPr lang="en-US" b="1" dirty="0" err="1" smtClean="0">
                <a:solidFill>
                  <a:srgbClr val="1E1EF4"/>
                </a:solidFill>
                <a:latin typeface="Cambria" panose="02040503050406030204" pitchFamily="18" charset="0"/>
              </a:rPr>
              <a:t>ormarea</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unei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concepţii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unei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metode</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lucru</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trebuie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ducă</a:t>
            </a:r>
            <a:r>
              <a:rPr lang="en-US" b="1" dirty="0">
                <a:solidFill>
                  <a:srgbClr val="1E1EF4"/>
                </a:solidFill>
                <a:latin typeface="Cambria" panose="02040503050406030204" pitchFamily="18" charset="0"/>
              </a:rPr>
              <a:t> la </a:t>
            </a:r>
            <a:r>
              <a:rPr lang="en-US" b="1" dirty="0" err="1">
                <a:solidFill>
                  <a:srgbClr val="1E1EF4"/>
                </a:solidFill>
                <a:latin typeface="Cambria" panose="02040503050406030204" pitchFamily="18" charset="0"/>
              </a:rPr>
              <a:t>însuşirea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tehnicii</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cercetare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studiu</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către</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studenţi</a:t>
            </a:r>
            <a:endParaRPr lang="ro-RO" b="1" dirty="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Formarea unei gândiri divergente</a:t>
            </a: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2693190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892" y="539552"/>
            <a:ext cx="6172200" cy="72008"/>
          </a:xfrm>
        </p:spPr>
        <p:txBody>
          <a:bodyPr>
            <a:normAutofit fontScale="90000"/>
          </a:bodyPr>
          <a:lstStyle/>
          <a:p>
            <a:r>
              <a:rPr lang="ro-RO" sz="3600" b="1" dirty="0">
                <a:solidFill>
                  <a:srgbClr val="FF0000"/>
                </a:solidFill>
                <a:latin typeface="Cambria" panose="02040503050406030204" pitchFamily="18" charset="0"/>
              </a:rPr>
              <a:t>Structura lucrării ştiinţifice</a:t>
            </a:r>
            <a:endParaRPr lang="en-US" sz="3600" dirty="0"/>
          </a:p>
        </p:txBody>
      </p:sp>
      <p:sp>
        <p:nvSpPr>
          <p:cNvPr id="3" name="Объект 2"/>
          <p:cNvSpPr>
            <a:spLocks noGrp="1"/>
          </p:cNvSpPr>
          <p:nvPr>
            <p:ph idx="1"/>
          </p:nvPr>
        </p:nvSpPr>
        <p:spPr>
          <a:xfrm>
            <a:off x="342900" y="755576"/>
            <a:ext cx="6172200" cy="7412643"/>
          </a:xfrm>
        </p:spPr>
        <p:txBody>
          <a:bodyPr>
            <a:normAutofit fontScale="70000" lnSpcReduction="20000"/>
          </a:bodyPr>
          <a:lstStyle/>
          <a:p>
            <a:pPr marL="0" indent="0" algn="ctr">
              <a:buNone/>
            </a:pPr>
            <a:r>
              <a:rPr lang="ro-RO" b="1" dirty="0">
                <a:solidFill>
                  <a:srgbClr val="FF0000"/>
                </a:solidFill>
                <a:latin typeface="Cambria" panose="02040503050406030204" pitchFamily="18" charset="0"/>
              </a:rPr>
              <a:t>Corpul lucrării </a:t>
            </a:r>
            <a:endParaRPr lang="en-US" b="1" dirty="0">
              <a:solidFill>
                <a:srgbClr val="FF0000"/>
              </a:solidFill>
              <a:latin typeface="Cambria" panose="02040503050406030204" pitchFamily="18" charset="0"/>
            </a:endParaRPr>
          </a:p>
          <a:p>
            <a:pPr algn="just"/>
            <a:r>
              <a:rPr lang="ro-RO" sz="3400" dirty="0" smtClean="0">
                <a:solidFill>
                  <a:srgbClr val="1E1EF4"/>
                </a:solidFill>
                <a:latin typeface="Cambria" panose="02040503050406030204" pitchFamily="18" charset="0"/>
              </a:rPr>
              <a:t>partea </a:t>
            </a:r>
            <a:r>
              <a:rPr lang="ro-RO" sz="3400" dirty="0">
                <a:solidFill>
                  <a:srgbClr val="1E1EF4"/>
                </a:solidFill>
                <a:latin typeface="Cambria" panose="02040503050406030204" pitchFamily="18" charset="0"/>
              </a:rPr>
              <a:t>cea mai </a:t>
            </a:r>
            <a:r>
              <a:rPr lang="ro-RO" sz="3400" b="1" dirty="0">
                <a:solidFill>
                  <a:srgbClr val="1E1EF4"/>
                </a:solidFill>
                <a:latin typeface="Cambria" panose="02040503050406030204" pitchFamily="18" charset="0"/>
              </a:rPr>
              <a:t>importantă a unei lucrări </a:t>
            </a:r>
            <a:r>
              <a:rPr lang="ro-RO" sz="3400" b="1" dirty="0" smtClean="0">
                <a:solidFill>
                  <a:srgbClr val="1E1EF4"/>
                </a:solidFill>
                <a:latin typeface="Cambria" panose="02040503050406030204" pitchFamily="18" charset="0"/>
              </a:rPr>
              <a:t>ştiinţifice; riguros </a:t>
            </a:r>
            <a:r>
              <a:rPr lang="ro-RO" sz="3400" b="1" dirty="0">
                <a:solidFill>
                  <a:srgbClr val="1E1EF4"/>
                </a:solidFill>
                <a:latin typeface="Cambria" panose="02040503050406030204" pitchFamily="18" charset="0"/>
              </a:rPr>
              <a:t>structurată pe unităţi de text: capitole, subcapitole, paragrafe, în funcţie de specificul  </a:t>
            </a:r>
            <a:r>
              <a:rPr lang="ro-RO" sz="3400" b="1" dirty="0" smtClean="0">
                <a:solidFill>
                  <a:srgbClr val="1E1EF4"/>
                </a:solidFill>
                <a:latin typeface="Cambria" panose="02040503050406030204" pitchFamily="18" charset="0"/>
              </a:rPr>
              <a:t>lucrării</a:t>
            </a:r>
            <a:endParaRPr lang="en-US" sz="3400" b="1" dirty="0">
              <a:solidFill>
                <a:srgbClr val="1E1EF4"/>
              </a:solidFill>
              <a:latin typeface="Cambria" panose="02040503050406030204" pitchFamily="18" charset="0"/>
            </a:endParaRPr>
          </a:p>
          <a:p>
            <a:pPr algn="just"/>
            <a:r>
              <a:rPr lang="ro-RO" sz="3400" b="1" dirty="0">
                <a:solidFill>
                  <a:srgbClr val="1E1EF4"/>
                </a:solidFill>
                <a:latin typeface="Cambria" panose="02040503050406030204" pitchFamily="18" charset="0"/>
              </a:rPr>
              <a:t>t</a:t>
            </a:r>
            <a:r>
              <a:rPr lang="ro-RO" sz="3400" b="1" dirty="0" smtClean="0">
                <a:solidFill>
                  <a:srgbClr val="1E1EF4"/>
                </a:solidFill>
                <a:latin typeface="Cambria" panose="02040503050406030204" pitchFamily="18" charset="0"/>
              </a:rPr>
              <a:t>itlurile </a:t>
            </a:r>
            <a:r>
              <a:rPr lang="ro-RO" sz="3400" b="1" dirty="0">
                <a:solidFill>
                  <a:srgbClr val="1E1EF4"/>
                </a:solidFill>
                <a:latin typeface="Cambria" panose="02040503050406030204" pitchFamily="18" charset="0"/>
              </a:rPr>
              <a:t>de capitol vor fi tehnoredactate cu </a:t>
            </a:r>
            <a:r>
              <a:rPr lang="ro-RO" sz="3400" b="1" dirty="0" smtClean="0">
                <a:solidFill>
                  <a:srgbClr val="1E1EF4"/>
                </a:solidFill>
                <a:latin typeface="Cambria" panose="02040503050406030204" pitchFamily="18" charset="0"/>
              </a:rPr>
              <a:t>bold majuscule; </a:t>
            </a:r>
            <a:r>
              <a:rPr lang="ro-RO" sz="3400" b="1" dirty="0">
                <a:solidFill>
                  <a:srgbClr val="1E1EF4"/>
                </a:solidFill>
                <a:latin typeface="Cambria" panose="02040503050406030204" pitchFamily="18" charset="0"/>
              </a:rPr>
              <a:t>vor fi paginate </a:t>
            </a:r>
            <a:r>
              <a:rPr lang="ro-RO" sz="3400" b="1" dirty="0" smtClean="0">
                <a:solidFill>
                  <a:srgbClr val="1E1EF4"/>
                </a:solidFill>
                <a:latin typeface="Cambria" panose="02040503050406030204" pitchFamily="18" charset="0"/>
              </a:rPr>
              <a:t> pe </a:t>
            </a:r>
            <a:r>
              <a:rPr lang="ro-RO" sz="3400" b="1" dirty="0">
                <a:solidFill>
                  <a:srgbClr val="1E1EF4"/>
                </a:solidFill>
                <a:latin typeface="Cambria" panose="02040503050406030204" pitchFamily="18" charset="0"/>
              </a:rPr>
              <a:t>o pagină nouă, urmate fiind de două rânduri albe despărţitoare faţă de textul </a:t>
            </a:r>
            <a:r>
              <a:rPr lang="ro-RO" sz="3400" b="1" dirty="0" smtClean="0">
                <a:solidFill>
                  <a:srgbClr val="1E1EF4"/>
                </a:solidFill>
                <a:latin typeface="Cambria" panose="02040503050406030204" pitchFamily="18" charset="0"/>
              </a:rPr>
              <a:t>propriu-zis </a:t>
            </a:r>
            <a:endParaRPr lang="en-US" sz="3400" b="1" dirty="0">
              <a:solidFill>
                <a:srgbClr val="1E1EF4"/>
              </a:solidFill>
              <a:latin typeface="Cambria" panose="02040503050406030204" pitchFamily="18" charset="0"/>
            </a:endParaRPr>
          </a:p>
          <a:p>
            <a:pPr algn="just"/>
            <a:r>
              <a:rPr lang="ro-RO" sz="3400" b="1" dirty="0">
                <a:solidFill>
                  <a:srgbClr val="1E1EF4"/>
                </a:solidFill>
                <a:latin typeface="Cambria" panose="02040503050406030204" pitchFamily="18" charset="0"/>
              </a:rPr>
              <a:t>t</a:t>
            </a:r>
            <a:r>
              <a:rPr lang="ro-RO" sz="3400" b="1" dirty="0" smtClean="0">
                <a:solidFill>
                  <a:srgbClr val="1E1EF4"/>
                </a:solidFill>
                <a:latin typeface="Cambria" panose="02040503050406030204" pitchFamily="18" charset="0"/>
              </a:rPr>
              <a:t>itlurile </a:t>
            </a:r>
            <a:r>
              <a:rPr lang="ro-RO" sz="3400" b="1" dirty="0">
                <a:solidFill>
                  <a:srgbClr val="1E1EF4"/>
                </a:solidFill>
                <a:latin typeface="Cambria" panose="02040503050406030204" pitchFamily="18" charset="0"/>
              </a:rPr>
              <a:t>de subcapitol vor fi tehnoredactate cu </a:t>
            </a:r>
            <a:r>
              <a:rPr lang="ro-RO" sz="3400" b="1" dirty="0" smtClean="0">
                <a:solidFill>
                  <a:srgbClr val="1E1EF4"/>
                </a:solidFill>
                <a:latin typeface="Cambria" panose="02040503050406030204" pitchFamily="18" charset="0"/>
              </a:rPr>
              <a:t>bold </a:t>
            </a:r>
            <a:r>
              <a:rPr lang="ro-RO" sz="3400" b="1" dirty="0">
                <a:solidFill>
                  <a:srgbClr val="1E1EF4"/>
                </a:solidFill>
                <a:latin typeface="Cambria" panose="02040503050406030204" pitchFamily="18" charset="0"/>
              </a:rPr>
              <a:t>de rând, urmate fiind de un rând alb </a:t>
            </a:r>
            <a:r>
              <a:rPr lang="ro-RO" sz="3400" b="1" dirty="0" smtClean="0">
                <a:solidFill>
                  <a:srgbClr val="1E1EF4"/>
                </a:solidFill>
                <a:latin typeface="Cambria" panose="02040503050406030204" pitchFamily="18" charset="0"/>
              </a:rPr>
              <a:t>despărţitor </a:t>
            </a:r>
            <a:r>
              <a:rPr lang="ro-RO" sz="3400" b="1" dirty="0">
                <a:solidFill>
                  <a:srgbClr val="1E1EF4"/>
                </a:solidFill>
                <a:latin typeface="Cambria" panose="02040503050406030204" pitchFamily="18" charset="0"/>
              </a:rPr>
              <a:t>faţă de textul propriu-zis</a:t>
            </a:r>
            <a:r>
              <a:rPr lang="ro-RO" sz="3400" b="1" dirty="0" smtClean="0">
                <a:solidFill>
                  <a:srgbClr val="1E1EF4"/>
                </a:solidFill>
                <a:latin typeface="Cambria" panose="02040503050406030204" pitchFamily="18" charset="0"/>
              </a:rPr>
              <a:t>.</a:t>
            </a:r>
            <a:endParaRPr lang="en-US" sz="3400" b="1" dirty="0">
              <a:solidFill>
                <a:srgbClr val="1E1EF4"/>
              </a:solidFill>
              <a:latin typeface="Cambria" panose="02040503050406030204" pitchFamily="18" charset="0"/>
            </a:endParaRPr>
          </a:p>
          <a:p>
            <a:pPr algn="just"/>
            <a:r>
              <a:rPr lang="ro-RO" sz="3400" b="1" dirty="0" smtClean="0">
                <a:solidFill>
                  <a:srgbClr val="1E1EF4"/>
                </a:solidFill>
                <a:latin typeface="Cambria" panose="02040503050406030204" pitchFamily="18" charset="0"/>
              </a:rPr>
              <a:t>Capitolul </a:t>
            </a:r>
            <a:r>
              <a:rPr lang="ro-RO" sz="3400" b="1" dirty="0">
                <a:solidFill>
                  <a:srgbClr val="1E1EF4"/>
                </a:solidFill>
                <a:latin typeface="Cambria" panose="02040503050406030204" pitchFamily="18" charset="0"/>
              </a:rPr>
              <a:t>va fi numerotat cu cifre arabe, începând cu 1, urmate de punct şi de titlul său: </a:t>
            </a:r>
            <a:endParaRPr lang="en-US" sz="3400" b="1" dirty="0">
              <a:solidFill>
                <a:srgbClr val="1E1EF4"/>
              </a:solidFill>
              <a:latin typeface="Cambria" panose="02040503050406030204" pitchFamily="18" charset="0"/>
            </a:endParaRPr>
          </a:p>
          <a:p>
            <a:pPr marL="0" indent="0" algn="just">
              <a:buNone/>
            </a:pPr>
            <a:r>
              <a:rPr lang="ro-RO" sz="3400" b="1" dirty="0">
                <a:solidFill>
                  <a:srgbClr val="1E1EF4"/>
                </a:solidFill>
                <a:latin typeface="Cambria" panose="02040503050406030204" pitchFamily="18" charset="0"/>
              </a:rPr>
              <a:t>Capitolul 1. Titlul capitolului. Subcapitolele vor fi numerotate astfel: 1.1. Titlul subcapitolului </a:t>
            </a:r>
            <a:r>
              <a:rPr lang="ro-RO" sz="3400" b="1" dirty="0" smtClean="0">
                <a:solidFill>
                  <a:srgbClr val="1E1EF4"/>
                </a:solidFill>
                <a:latin typeface="Cambria" panose="02040503050406030204" pitchFamily="18" charset="0"/>
              </a:rPr>
              <a:t>; paragrafele  vor fi numerotate: 1.1.1 Titlul paragrafului</a:t>
            </a:r>
            <a:endParaRPr lang="en-US" sz="3400" b="1" dirty="0">
              <a:solidFill>
                <a:srgbClr val="1E1EF4"/>
              </a:solidFill>
              <a:latin typeface="Cambria" panose="02040503050406030204" pitchFamily="18" charset="0"/>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856" y="7524328"/>
            <a:ext cx="273630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0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79512"/>
            <a:ext cx="6172200" cy="1008112"/>
          </a:xfrm>
        </p:spPr>
        <p:txBody>
          <a:bodyPr>
            <a:normAutofit fontScale="90000"/>
          </a:bodyPr>
          <a:lstStyle/>
          <a:p>
            <a:r>
              <a:rPr lang="ro-RO" sz="3600" b="1" dirty="0" smtClean="0">
                <a:solidFill>
                  <a:srgbClr val="FF0000"/>
                </a:solidFill>
                <a:latin typeface="Cambria" panose="02040503050406030204" pitchFamily="18" charset="0"/>
              </a:rPr>
              <a:t>Recomandări pentru  </a:t>
            </a:r>
            <a:br>
              <a:rPr lang="ro-RO" sz="3600" b="1" dirty="0" smtClean="0">
                <a:solidFill>
                  <a:srgbClr val="FF0000"/>
                </a:solidFill>
                <a:latin typeface="Cambria" panose="02040503050406030204" pitchFamily="18" charset="0"/>
              </a:rPr>
            </a:br>
            <a:r>
              <a:rPr lang="ro-RO" sz="3600" b="1" dirty="0" smtClean="0">
                <a:solidFill>
                  <a:srgbClr val="FF0000"/>
                </a:solidFill>
                <a:latin typeface="Cambria" panose="02040503050406030204" pitchFamily="18" charset="0"/>
              </a:rPr>
              <a:t>textul lucrării</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a:xfrm>
            <a:off x="342900" y="1043608"/>
            <a:ext cx="6172200" cy="7124611"/>
          </a:xfrm>
        </p:spPr>
        <p:txBody>
          <a:bodyPr>
            <a:noAutofit/>
          </a:bodyPr>
          <a:lstStyle/>
          <a:p>
            <a:pPr algn="just">
              <a:spcBef>
                <a:spcPts val="0"/>
              </a:spcBef>
            </a:pPr>
            <a:r>
              <a:rPr lang="ro-RO" sz="2800" b="1" dirty="0" smtClean="0">
                <a:solidFill>
                  <a:srgbClr val="1E1EF4"/>
                </a:solidFill>
                <a:latin typeface="Cambria" panose="02040503050406030204" pitchFamily="18" charset="0"/>
              </a:rPr>
              <a:t>Act de creaţie !</a:t>
            </a:r>
          </a:p>
          <a:p>
            <a:pPr algn="just">
              <a:spcBef>
                <a:spcPts val="0"/>
              </a:spcBef>
            </a:pPr>
            <a:r>
              <a:rPr lang="ro-RO" sz="2800" b="1" dirty="0" smtClean="0">
                <a:solidFill>
                  <a:srgbClr val="1E1EF4"/>
                </a:solidFill>
                <a:latin typeface="Cambria" panose="02040503050406030204" pitchFamily="18" charset="0"/>
              </a:rPr>
              <a:t>Toate afirmaţiile trebuie argumentate pe baza izvoarelor sau pe cercetările înaintaşilor. Toate acestea trebuie indicate în aparatul critic al lucrării. Orice reproduceri integrale din lucrări sau izvoare - prin ghilimele.</a:t>
            </a:r>
          </a:p>
          <a:p>
            <a:pPr algn="just">
              <a:spcBef>
                <a:spcPts val="0"/>
              </a:spcBef>
            </a:pPr>
            <a:r>
              <a:rPr lang="ro-RO" sz="2800" b="1" dirty="0" smtClean="0">
                <a:solidFill>
                  <a:srgbClr val="1E1EF4"/>
                </a:solidFill>
                <a:latin typeface="Cambria" panose="02040503050406030204" pitchFamily="18" charset="0"/>
              </a:rPr>
              <a:t>Autorul să fie atent la unitatea textului, utilizarea termenilor, abrevierilor, la prezentarea  logică şi  închegată a ideilor </a:t>
            </a:r>
            <a:endParaRPr lang="ro-RO" sz="2800" b="1" dirty="0">
              <a:solidFill>
                <a:srgbClr val="1E1EF4"/>
              </a:solidFill>
              <a:latin typeface="Cambria" panose="02040503050406030204" pitchFamily="18" charset="0"/>
            </a:endParaRPr>
          </a:p>
          <a:p>
            <a:pPr algn="just">
              <a:spcBef>
                <a:spcPts val="0"/>
              </a:spcBef>
            </a:pPr>
            <a:r>
              <a:rPr lang="ro-RO" sz="2800" b="1" dirty="0" smtClean="0">
                <a:solidFill>
                  <a:srgbClr val="1E1EF4"/>
                </a:solidFill>
                <a:latin typeface="Cambria" panose="02040503050406030204" pitchFamily="18" charset="0"/>
              </a:rPr>
              <a:t>Stilul trebuie să fie ştiinţific, sobru, clar şi concis, eliminându-se pe cât posibil expresiile bombastice şi frazele exagerat de lungi care dăunează clarităţii şi calităţii lucrării</a:t>
            </a:r>
          </a:p>
          <a:p>
            <a:pPr algn="just">
              <a:spcBef>
                <a:spcPts val="0"/>
              </a:spcBef>
            </a:pPr>
            <a:endParaRPr lang="ro-RO" sz="2800"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141920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108520"/>
            <a:ext cx="6172200" cy="1224136"/>
          </a:xfrm>
        </p:spPr>
        <p:txBody>
          <a:bodyPr>
            <a:normAutofit/>
          </a:bodyPr>
          <a:lstStyle/>
          <a:p>
            <a:r>
              <a:rPr lang="ro-RO" sz="3600" b="1" dirty="0">
                <a:solidFill>
                  <a:srgbClr val="FF0000"/>
                </a:solidFill>
                <a:latin typeface="Cambria" panose="02040503050406030204" pitchFamily="18" charset="0"/>
              </a:rPr>
              <a:t>Structura lucrării ştiinţifice</a:t>
            </a:r>
            <a:endParaRPr lang="en-US" sz="3600" dirty="0"/>
          </a:p>
        </p:txBody>
      </p:sp>
      <p:sp>
        <p:nvSpPr>
          <p:cNvPr id="3" name="Объект 2"/>
          <p:cNvSpPr>
            <a:spLocks noGrp="1"/>
          </p:cNvSpPr>
          <p:nvPr>
            <p:ph idx="1"/>
          </p:nvPr>
        </p:nvSpPr>
        <p:spPr>
          <a:xfrm>
            <a:off x="342900" y="899592"/>
            <a:ext cx="6172200" cy="7268627"/>
          </a:xfrm>
        </p:spPr>
        <p:txBody>
          <a:bodyPr>
            <a:noAutofit/>
          </a:bodyPr>
          <a:lstStyle/>
          <a:p>
            <a:pPr marL="0" indent="0" algn="ctr">
              <a:buNone/>
            </a:pPr>
            <a:r>
              <a:rPr lang="ro-RO" sz="2800" b="1" dirty="0" smtClean="0">
                <a:solidFill>
                  <a:srgbClr val="FF0000"/>
                </a:solidFill>
                <a:latin typeface="Cambria" panose="02040503050406030204" pitchFamily="18" charset="0"/>
              </a:rPr>
              <a:t>Concluzii. Încheierea </a:t>
            </a:r>
          </a:p>
          <a:p>
            <a:pPr algn="just">
              <a:spcBef>
                <a:spcPts val="0"/>
              </a:spcBef>
            </a:pPr>
            <a:r>
              <a:rPr lang="ro-RO" sz="2500" b="1" dirty="0" smtClean="0">
                <a:solidFill>
                  <a:srgbClr val="1E1EF4"/>
                </a:solidFill>
                <a:latin typeface="Cambria" panose="02040503050406030204" pitchFamily="18" charset="0"/>
              </a:rPr>
              <a:t>Concluziile sunt obligatorii</a:t>
            </a:r>
          </a:p>
          <a:p>
            <a:pPr algn="just">
              <a:spcBef>
                <a:spcPts val="0"/>
              </a:spcBef>
            </a:pPr>
            <a:r>
              <a:rPr lang="ro-RO" sz="2500" b="1" dirty="0" smtClean="0">
                <a:solidFill>
                  <a:srgbClr val="1E1EF4"/>
                </a:solidFill>
                <a:latin typeface="Cambria" panose="02040503050406030204" pitchFamily="18" charset="0"/>
              </a:rPr>
              <a:t>Se evită includerea de </a:t>
            </a:r>
            <a:r>
              <a:rPr lang="ro-RO" sz="2500" b="1" dirty="0">
                <a:solidFill>
                  <a:srgbClr val="1E1EF4"/>
                </a:solidFill>
                <a:latin typeface="Cambria" panose="02040503050406030204" pitchFamily="18" charset="0"/>
              </a:rPr>
              <a:t>idei sau citate noi, care </a:t>
            </a:r>
            <a:r>
              <a:rPr lang="ro-RO" sz="2500" b="1" dirty="0" smtClean="0">
                <a:solidFill>
                  <a:srgbClr val="1E1EF4"/>
                </a:solidFill>
                <a:latin typeface="Cambria" panose="02040503050406030204" pitchFamily="18" charset="0"/>
              </a:rPr>
              <a:t>nu sunt </a:t>
            </a:r>
            <a:r>
              <a:rPr lang="ro-RO" sz="2500" b="1" dirty="0">
                <a:solidFill>
                  <a:srgbClr val="1E1EF4"/>
                </a:solidFill>
                <a:latin typeface="Cambria" panose="02040503050406030204" pitchFamily="18" charset="0"/>
              </a:rPr>
              <a:t>în capitolele </a:t>
            </a:r>
            <a:r>
              <a:rPr lang="ro-RO" sz="2500" b="1" dirty="0" smtClean="0">
                <a:solidFill>
                  <a:srgbClr val="1E1EF4"/>
                </a:solidFill>
                <a:latin typeface="Cambria" panose="02040503050406030204" pitchFamily="18" charset="0"/>
              </a:rPr>
              <a:t>lucrării</a:t>
            </a:r>
          </a:p>
          <a:p>
            <a:pPr algn="just">
              <a:spcBef>
                <a:spcPts val="0"/>
              </a:spcBef>
            </a:pPr>
            <a:r>
              <a:rPr lang="ro-RO" sz="2500" b="1" dirty="0" smtClean="0">
                <a:solidFill>
                  <a:srgbClr val="1E1EF4"/>
                </a:solidFill>
                <a:latin typeface="Cambria" panose="02040503050406030204" pitchFamily="18" charset="0"/>
              </a:rPr>
              <a:t>Nu </a:t>
            </a:r>
            <a:r>
              <a:rPr lang="ro-RO" sz="2500" b="1" dirty="0">
                <a:solidFill>
                  <a:srgbClr val="1E1EF4"/>
                </a:solidFill>
                <a:latin typeface="Cambria" panose="02040503050406030204" pitchFamily="18" charset="0"/>
              </a:rPr>
              <a:t>se vor regăsi decât răspunsurile la problemele propuse spre </a:t>
            </a:r>
            <a:r>
              <a:rPr lang="ro-RO" sz="2500" b="1" dirty="0" smtClean="0">
                <a:solidFill>
                  <a:srgbClr val="1E1EF4"/>
                </a:solidFill>
                <a:latin typeface="Cambria" panose="02040503050406030204" pitchFamily="18" charset="0"/>
              </a:rPr>
              <a:t>cercetare şi </a:t>
            </a:r>
            <a:r>
              <a:rPr lang="ro-RO" sz="2500" b="1" dirty="0">
                <a:solidFill>
                  <a:srgbClr val="1E1EF4"/>
                </a:solidFill>
                <a:latin typeface="Cambria" panose="02040503050406030204" pitchFamily="18" charset="0"/>
              </a:rPr>
              <a:t>perspectivele deschise de către </a:t>
            </a:r>
            <a:r>
              <a:rPr lang="ro-RO" sz="2500" b="1" dirty="0" smtClean="0">
                <a:solidFill>
                  <a:srgbClr val="1E1EF4"/>
                </a:solidFill>
                <a:latin typeface="Cambria" panose="02040503050406030204" pitchFamily="18" charset="0"/>
              </a:rPr>
              <a:t>aceasta </a:t>
            </a:r>
          </a:p>
          <a:p>
            <a:pPr algn="just">
              <a:spcBef>
                <a:spcPts val="0"/>
              </a:spcBef>
            </a:pPr>
            <a:r>
              <a:rPr lang="en-US" sz="2500" b="1" dirty="0" err="1">
                <a:solidFill>
                  <a:srgbClr val="1E1EF4"/>
                </a:solidFill>
                <a:latin typeface="Cambria" panose="02040503050406030204" pitchFamily="18" charset="0"/>
              </a:rPr>
              <a:t>Concluziile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constituie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partea</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finală</a:t>
            </a:r>
            <a:r>
              <a:rPr lang="en-US" sz="2500" b="1" dirty="0">
                <a:solidFill>
                  <a:srgbClr val="1E1EF4"/>
                </a:solidFill>
                <a:latin typeface="Cambria" panose="02040503050406030204" pitchFamily="18" charset="0"/>
              </a:rPr>
              <a:t> a </a:t>
            </a:r>
            <a:r>
              <a:rPr lang="en-US" sz="2500" b="1" dirty="0" err="1">
                <a:solidFill>
                  <a:srgbClr val="1E1EF4"/>
                </a:solidFill>
                <a:latin typeface="Cambria" panose="02040503050406030204" pitchFamily="18" charset="0"/>
              </a:rPr>
              <a:t>lucrării</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Aici</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trebuie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să</a:t>
            </a:r>
            <a:r>
              <a:rPr lang="en-US" sz="2500" b="1" dirty="0">
                <a:solidFill>
                  <a:srgbClr val="1E1EF4"/>
                </a:solidFill>
                <a:latin typeface="Cambria" panose="02040503050406030204" pitchFamily="18" charset="0"/>
              </a:rPr>
              <a:t> se </a:t>
            </a:r>
            <a:r>
              <a:rPr lang="en-US" sz="2500" b="1" dirty="0" err="1">
                <a:solidFill>
                  <a:srgbClr val="1E1EF4"/>
                </a:solidFill>
                <a:latin typeface="Cambria" panose="02040503050406030204" pitchFamily="18" charset="0"/>
              </a:rPr>
              <a:t>rezume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rezultatele</a:t>
            </a:r>
            <a:r>
              <a:rPr lang="en-US" sz="2500" b="1" dirty="0">
                <a:solidFill>
                  <a:srgbClr val="1E1EF4"/>
                </a:solidFill>
                <a:latin typeface="Cambria" panose="02040503050406030204" pitchFamily="18" charset="0"/>
              </a:rPr>
              <a:t> la care a </a:t>
            </a:r>
            <a:r>
              <a:rPr lang="en-US" sz="2500" b="1" dirty="0" err="1">
                <a:solidFill>
                  <a:srgbClr val="1E1EF4"/>
                </a:solidFill>
                <a:latin typeface="Cambria" panose="02040503050406030204" pitchFamily="18" charset="0"/>
              </a:rPr>
              <a:t>ajuns</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cercetătorul</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importanţa</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lor</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în</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cadrul</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istoriografiei</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problemei</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tratate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precum</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şi</a:t>
            </a:r>
            <a:r>
              <a:rPr lang="en-US" sz="2500" b="1" dirty="0">
                <a:solidFill>
                  <a:srgbClr val="1E1EF4"/>
                </a:solidFill>
                <a:latin typeface="Cambria" panose="02040503050406030204" pitchFamily="18" charset="0"/>
              </a:rPr>
              <a:t> </a:t>
            </a:r>
            <a:r>
              <a:rPr lang="ro-RO" sz="2500" b="1" dirty="0" smtClean="0">
                <a:solidFill>
                  <a:srgbClr val="1E1EF4"/>
                </a:solidFill>
                <a:latin typeface="Cambria" panose="02040503050406030204" pitchFamily="18" charset="0"/>
              </a:rPr>
              <a:t>perspectivele</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pe</a:t>
            </a:r>
            <a:r>
              <a:rPr lang="en-US" sz="2500" b="1" dirty="0">
                <a:solidFill>
                  <a:srgbClr val="1E1EF4"/>
                </a:solidFill>
                <a:latin typeface="Cambria" panose="02040503050406030204" pitchFamily="18" charset="0"/>
              </a:rPr>
              <a:t> care le </a:t>
            </a:r>
            <a:r>
              <a:rPr lang="en-US" sz="2500" b="1" dirty="0" err="1">
                <a:solidFill>
                  <a:srgbClr val="1E1EF4"/>
                </a:solidFill>
                <a:latin typeface="Cambria" panose="02040503050406030204" pitchFamily="18" charset="0"/>
              </a:rPr>
              <a:t>deschide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cercetarea</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sa</a:t>
            </a:r>
            <a:r>
              <a:rPr lang="en-US" sz="2500" b="1" dirty="0" smtClean="0">
                <a:solidFill>
                  <a:srgbClr val="1E1EF4"/>
                </a:solidFill>
                <a:latin typeface="Cambria" panose="02040503050406030204" pitchFamily="18" charset="0"/>
              </a:rPr>
              <a:t>.</a:t>
            </a:r>
            <a:endParaRPr lang="ro-RO" sz="2500" b="1" dirty="0" smtClean="0">
              <a:solidFill>
                <a:srgbClr val="1E1EF4"/>
              </a:solidFill>
              <a:latin typeface="Cambria" panose="02040503050406030204" pitchFamily="18" charset="0"/>
            </a:endParaRPr>
          </a:p>
          <a:p>
            <a:pPr lvl="0" algn="just">
              <a:spcBef>
                <a:spcPts val="0"/>
              </a:spcBef>
            </a:pPr>
            <a:r>
              <a:rPr lang="ro-RO" sz="2500" b="1" dirty="0" smtClean="0">
                <a:solidFill>
                  <a:srgbClr val="1E1EF4"/>
                </a:solidFill>
                <a:latin typeface="Cambria" panose="02040503050406030204" pitchFamily="18" charset="0"/>
              </a:rPr>
              <a:t>De reţinut: Concluziile sunt </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plasate</a:t>
            </a:r>
            <a:r>
              <a:rPr lang="en-US" sz="2500" b="1" dirty="0">
                <a:solidFill>
                  <a:srgbClr val="1E1EF4"/>
                </a:solidFill>
                <a:latin typeface="Cambria" panose="02040503050406030204" pitchFamily="18" charset="0"/>
              </a:rPr>
              <a:t> la </a:t>
            </a:r>
            <a:r>
              <a:rPr lang="en-US" sz="2500" b="1" dirty="0" err="1">
                <a:solidFill>
                  <a:srgbClr val="1E1EF4"/>
                </a:solidFill>
                <a:latin typeface="Cambria" panose="02040503050406030204" pitchFamily="18" charset="0"/>
              </a:rPr>
              <a:t>sfârşitul</a:t>
            </a:r>
            <a:r>
              <a:rPr lang="en-US" sz="2500" b="1" dirty="0">
                <a:solidFill>
                  <a:srgbClr val="1E1EF4"/>
                </a:solidFill>
                <a:latin typeface="Cambria" panose="02040503050406030204" pitchFamily="18" charset="0"/>
              </a:rPr>
              <a:t> </a:t>
            </a:r>
            <a:r>
              <a:rPr lang="en-US" sz="2500" b="1" dirty="0" err="1" smtClean="0">
                <a:solidFill>
                  <a:srgbClr val="1E1EF4"/>
                </a:solidFill>
                <a:latin typeface="Cambria" panose="02040503050406030204" pitchFamily="18" charset="0"/>
              </a:rPr>
              <a:t>lucrării</a:t>
            </a:r>
            <a:r>
              <a:rPr lang="ro-RO" sz="2500" b="1" dirty="0" smtClean="0">
                <a:solidFill>
                  <a:srgbClr val="1E1EF4"/>
                </a:solidFill>
                <a:latin typeface="Cambria" panose="02040503050406030204" pitchFamily="18" charset="0"/>
              </a:rPr>
              <a:t>. S</a:t>
            </a:r>
            <a:r>
              <a:rPr lang="en-US" sz="2500" b="1" dirty="0" err="1" smtClean="0">
                <a:solidFill>
                  <a:srgbClr val="1E1EF4"/>
                </a:solidFill>
                <a:latin typeface="Cambria" panose="02040503050406030204" pitchFamily="18" charset="0"/>
              </a:rPr>
              <a:t>unt</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clar</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exprimate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şi</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atrag</a:t>
            </a:r>
            <a:r>
              <a:rPr lang="en-US" sz="2500" b="1" dirty="0">
                <a:solidFill>
                  <a:srgbClr val="1E1EF4"/>
                </a:solidFill>
                <a:latin typeface="Cambria" panose="02040503050406030204" pitchFamily="18" charset="0"/>
              </a:rPr>
              <a:t> </a:t>
            </a:r>
            <a:r>
              <a:rPr lang="en-US" sz="2500" b="1" dirty="0" err="1" smtClean="0">
                <a:solidFill>
                  <a:srgbClr val="1E1EF4"/>
                </a:solidFill>
                <a:latin typeface="Cambria" panose="02040503050406030204" pitchFamily="18" charset="0"/>
              </a:rPr>
              <a:t>atenţia</a:t>
            </a:r>
            <a:r>
              <a:rPr lang="ro-RO" sz="2500" b="1" dirty="0" smtClean="0">
                <a:solidFill>
                  <a:srgbClr val="1E1EF4"/>
                </a:solidFill>
                <a:latin typeface="Cambria" panose="02040503050406030204" pitchFamily="18" charset="0"/>
              </a:rPr>
              <a:t>. S</a:t>
            </a:r>
            <a:r>
              <a:rPr lang="en-US" sz="2500" b="1" dirty="0" err="1" smtClean="0">
                <a:solidFill>
                  <a:srgbClr val="1E1EF4"/>
                </a:solidFill>
                <a:latin typeface="Cambria" panose="02040503050406030204" pitchFamily="18" charset="0"/>
              </a:rPr>
              <a:t>intetizează</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ideile</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principale</a:t>
            </a:r>
            <a:r>
              <a:rPr lang="en-US" sz="2500" b="1" dirty="0">
                <a:solidFill>
                  <a:srgbClr val="1E1EF4"/>
                </a:solidFill>
                <a:latin typeface="Cambria" panose="02040503050406030204" pitchFamily="18" charset="0"/>
              </a:rPr>
              <a:t> din </a:t>
            </a:r>
            <a:r>
              <a:rPr lang="en-US" sz="2500" b="1" dirty="0" err="1" smtClean="0">
                <a:solidFill>
                  <a:srgbClr val="1E1EF4"/>
                </a:solidFill>
                <a:latin typeface="Cambria" panose="02040503050406030204" pitchFamily="18" charset="0"/>
              </a:rPr>
              <a:t>lucrare</a:t>
            </a:r>
            <a:r>
              <a:rPr lang="ro-RO" sz="2500" b="1" dirty="0" smtClean="0">
                <a:solidFill>
                  <a:srgbClr val="1E1EF4"/>
                </a:solidFill>
                <a:latin typeface="Cambria" panose="02040503050406030204" pitchFamily="18" charset="0"/>
              </a:rPr>
              <a:t>. E</a:t>
            </a:r>
            <a:r>
              <a:rPr lang="en-US" sz="2500" b="1" dirty="0" err="1" smtClean="0">
                <a:solidFill>
                  <a:srgbClr val="1E1EF4"/>
                </a:solidFill>
                <a:latin typeface="Cambria" panose="02040503050406030204" pitchFamily="18" charset="0"/>
              </a:rPr>
              <a:t>xprimă</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opinia</a:t>
            </a:r>
            <a:r>
              <a:rPr lang="en-US" sz="2500" b="1" dirty="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autorului</a:t>
            </a:r>
            <a:r>
              <a:rPr lang="en-US" sz="2500" b="1" dirty="0">
                <a:solidFill>
                  <a:srgbClr val="1E1EF4"/>
                </a:solidFill>
                <a:latin typeface="Cambria" panose="02040503050406030204" pitchFamily="18" charset="0"/>
              </a:rPr>
              <a:t> </a:t>
            </a:r>
            <a:r>
              <a:rPr lang="en-US" sz="2500" b="1" dirty="0" err="1" smtClean="0">
                <a:solidFill>
                  <a:srgbClr val="1E1EF4"/>
                </a:solidFill>
                <a:latin typeface="Cambria" panose="02040503050406030204" pitchFamily="18" charset="0"/>
              </a:rPr>
              <a:t>lucrării</a:t>
            </a:r>
            <a:r>
              <a:rPr lang="ro-RO" sz="2500" b="1" dirty="0" smtClean="0">
                <a:solidFill>
                  <a:srgbClr val="1E1EF4"/>
                </a:solidFill>
                <a:latin typeface="Cambria" panose="02040503050406030204" pitchFamily="18" charset="0"/>
              </a:rPr>
              <a:t>. T</a:t>
            </a:r>
            <a:r>
              <a:rPr lang="en-US" sz="2500" b="1" dirty="0" err="1" smtClean="0">
                <a:solidFill>
                  <a:srgbClr val="1E1EF4"/>
                </a:solidFill>
                <a:latin typeface="Cambria" panose="02040503050406030204" pitchFamily="18" charset="0"/>
              </a:rPr>
              <a:t>ransmit</a:t>
            </a:r>
            <a:r>
              <a:rPr lang="en-US" sz="2500" b="1" dirty="0" smtClean="0">
                <a:solidFill>
                  <a:srgbClr val="1E1EF4"/>
                </a:solidFill>
                <a:latin typeface="Cambria" panose="02040503050406030204" pitchFamily="18" charset="0"/>
              </a:rPr>
              <a:t> </a:t>
            </a:r>
            <a:r>
              <a:rPr lang="en-US" sz="2500" b="1" dirty="0" err="1">
                <a:solidFill>
                  <a:srgbClr val="1E1EF4"/>
                </a:solidFill>
                <a:latin typeface="Cambria" panose="02040503050406030204" pitchFamily="18" charset="0"/>
              </a:rPr>
              <a:t>idei</a:t>
            </a:r>
            <a:r>
              <a:rPr lang="en-US" sz="2500" b="1" dirty="0">
                <a:solidFill>
                  <a:srgbClr val="1E1EF4"/>
                </a:solidFill>
                <a:latin typeface="Cambria" panose="02040503050406030204" pitchFamily="18" charset="0"/>
              </a:rPr>
              <a:t> legate de </a:t>
            </a:r>
            <a:r>
              <a:rPr lang="en-US" sz="2500" b="1" dirty="0" err="1">
                <a:solidFill>
                  <a:srgbClr val="1E1EF4"/>
                </a:solidFill>
                <a:latin typeface="Cambria" panose="02040503050406030204" pitchFamily="18" charset="0"/>
              </a:rPr>
              <a:t>cercetări</a:t>
            </a:r>
            <a:r>
              <a:rPr lang="en-US" sz="2500" b="1" dirty="0">
                <a:solidFill>
                  <a:srgbClr val="1E1EF4"/>
                </a:solidFill>
                <a:latin typeface="Cambria" panose="02040503050406030204" pitchFamily="18" charset="0"/>
              </a:rPr>
              <a:t> </a:t>
            </a:r>
            <a:r>
              <a:rPr lang="en-US" sz="2500" b="1" dirty="0" err="1" smtClean="0">
                <a:solidFill>
                  <a:srgbClr val="1E1EF4"/>
                </a:solidFill>
                <a:latin typeface="Cambria" panose="02040503050406030204" pitchFamily="18" charset="0"/>
              </a:rPr>
              <a:t>viitoare</a:t>
            </a:r>
            <a:endParaRPr lang="en-US" sz="2500" b="1" dirty="0">
              <a:solidFill>
                <a:srgbClr val="1E1EF4"/>
              </a:solidFill>
              <a:latin typeface="Cambria" panose="02040503050406030204" pitchFamily="18" charset="0"/>
            </a:endParaRPr>
          </a:p>
          <a:p>
            <a:pPr algn="just">
              <a:spcBef>
                <a:spcPts val="0"/>
              </a:spcBef>
            </a:pPr>
            <a:endParaRPr lang="en-US" sz="2500"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976784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49432"/>
          </a:xfrm>
        </p:spPr>
        <p:txBody>
          <a:bodyPr>
            <a:normAutofit/>
          </a:bodyPr>
          <a:lstStyle/>
          <a:p>
            <a:r>
              <a:rPr lang="ro-RO" sz="3600" b="1" dirty="0">
                <a:solidFill>
                  <a:srgbClr val="FF0000"/>
                </a:solidFill>
                <a:latin typeface="Cambria" panose="02040503050406030204" pitchFamily="18" charset="0"/>
              </a:rPr>
              <a:t>Structura lucrării ştiinţifice</a:t>
            </a:r>
            <a:endParaRPr lang="en-US" sz="3600" dirty="0"/>
          </a:p>
        </p:txBody>
      </p:sp>
      <p:sp>
        <p:nvSpPr>
          <p:cNvPr id="3" name="Объект 2"/>
          <p:cNvSpPr>
            <a:spLocks noGrp="1"/>
          </p:cNvSpPr>
          <p:nvPr>
            <p:ph idx="1"/>
          </p:nvPr>
        </p:nvSpPr>
        <p:spPr>
          <a:xfrm>
            <a:off x="342900" y="1115617"/>
            <a:ext cx="6172200" cy="7052602"/>
          </a:xfrm>
        </p:spPr>
        <p:txBody>
          <a:bodyPr>
            <a:normAutofit/>
          </a:bodyPr>
          <a:lstStyle/>
          <a:p>
            <a:pPr marL="0" indent="0" algn="ctr">
              <a:buNone/>
            </a:pPr>
            <a:r>
              <a:rPr lang="en-US" b="1" dirty="0" err="1">
                <a:solidFill>
                  <a:srgbClr val="FF0000"/>
                </a:solidFill>
                <a:latin typeface="Cambria" panose="02040503050406030204" pitchFamily="18" charset="0"/>
              </a:rPr>
              <a:t>Aparatul</a:t>
            </a:r>
            <a:r>
              <a:rPr lang="en-US" b="1" dirty="0">
                <a:solidFill>
                  <a:srgbClr val="FF0000"/>
                </a:solidFill>
                <a:latin typeface="Cambria" panose="02040503050406030204" pitchFamily="18" charset="0"/>
              </a:rPr>
              <a:t> </a:t>
            </a:r>
            <a:r>
              <a:rPr lang="en-US" b="1" dirty="0" err="1">
                <a:solidFill>
                  <a:srgbClr val="FF0000"/>
                </a:solidFill>
                <a:latin typeface="Cambria" panose="02040503050406030204" pitchFamily="18" charset="0"/>
              </a:rPr>
              <a:t>ştiinţific</a:t>
            </a:r>
            <a:r>
              <a:rPr lang="en-US" b="1" dirty="0">
                <a:solidFill>
                  <a:srgbClr val="FF0000"/>
                </a:solidFill>
                <a:latin typeface="Cambria" panose="02040503050406030204" pitchFamily="18" charset="0"/>
              </a:rPr>
              <a:t> </a:t>
            </a:r>
            <a:r>
              <a:rPr lang="en-US" b="1" dirty="0" err="1">
                <a:solidFill>
                  <a:srgbClr val="FF0000"/>
                </a:solidFill>
                <a:latin typeface="Cambria" panose="02040503050406030204" pitchFamily="18" charset="0"/>
              </a:rPr>
              <a:t>sau</a:t>
            </a:r>
            <a:r>
              <a:rPr lang="en-US" b="1" dirty="0">
                <a:solidFill>
                  <a:srgbClr val="FF0000"/>
                </a:solidFill>
                <a:latin typeface="Cambria" panose="02040503050406030204" pitchFamily="18" charset="0"/>
              </a:rPr>
              <a:t> critic </a:t>
            </a:r>
            <a:endParaRPr lang="ro-RO" b="1" dirty="0" smtClean="0">
              <a:solidFill>
                <a:srgbClr val="FF0000"/>
              </a:solidFill>
              <a:latin typeface="Cambria" panose="02040503050406030204" pitchFamily="18" charset="0"/>
            </a:endParaRPr>
          </a:p>
          <a:p>
            <a:pPr algn="just"/>
            <a:r>
              <a:rPr lang="ro-RO" sz="3000" b="1" dirty="0" smtClean="0">
                <a:solidFill>
                  <a:srgbClr val="1E1EF4"/>
                </a:solidFill>
                <a:latin typeface="Cambria" panose="02040503050406030204" pitchFamily="18" charset="0"/>
              </a:rPr>
              <a:t>C</a:t>
            </a:r>
            <a:r>
              <a:rPr lang="en-US" sz="3000" b="1" dirty="0" err="1" smtClean="0">
                <a:solidFill>
                  <a:srgbClr val="1E1EF4"/>
                </a:solidFill>
                <a:latin typeface="Cambria" panose="02040503050406030204" pitchFamily="18" charset="0"/>
              </a:rPr>
              <a:t>onstituie</a:t>
            </a:r>
            <a:r>
              <a:rPr lang="en-US" sz="3000" b="1" dirty="0">
                <a:solidFill>
                  <a:srgbClr val="1E1EF4"/>
                </a:solidFill>
                <a:latin typeface="Cambria" panose="02040503050406030204" pitchFamily="18" charset="0"/>
              </a:rPr>
              <a:t> </a:t>
            </a:r>
            <a:r>
              <a:rPr lang="en-US" sz="3000" b="1" dirty="0" smtClean="0">
                <a:solidFill>
                  <a:srgbClr val="1E1EF4"/>
                </a:solidFill>
                <a:latin typeface="Cambria" panose="02040503050406030204" pitchFamily="18" charset="0"/>
              </a:rPr>
              <a:t>parte </a:t>
            </a:r>
            <a:r>
              <a:rPr lang="en-US" sz="3000" b="1" dirty="0" err="1">
                <a:solidFill>
                  <a:srgbClr val="1E1EF4"/>
                </a:solidFill>
                <a:latin typeface="Cambria" panose="02040503050406030204" pitchFamily="18" charset="0"/>
              </a:rPr>
              <a:t>integrantă</a:t>
            </a:r>
            <a:r>
              <a:rPr lang="en-US" sz="3000" b="1" dirty="0">
                <a:solidFill>
                  <a:srgbClr val="1E1EF4"/>
                </a:solidFill>
                <a:latin typeface="Cambria" panose="02040503050406030204" pitchFamily="18" charset="0"/>
              </a:rPr>
              <a:t> din </a:t>
            </a:r>
            <a:r>
              <a:rPr lang="en-US" sz="3000" b="1" dirty="0" err="1" smtClean="0">
                <a:solidFill>
                  <a:srgbClr val="1E1EF4"/>
                </a:solidFill>
                <a:latin typeface="Cambria" panose="02040503050406030204" pitchFamily="18" charset="0"/>
              </a:rPr>
              <a:t>lucrare</a:t>
            </a:r>
            <a:endParaRPr lang="ro-RO" sz="3000" b="1" dirty="0" smtClean="0">
              <a:solidFill>
                <a:srgbClr val="1E1EF4"/>
              </a:solidFill>
              <a:latin typeface="Cambria" panose="02040503050406030204" pitchFamily="18" charset="0"/>
            </a:endParaRPr>
          </a:p>
          <a:p>
            <a:pPr algn="just"/>
            <a:r>
              <a:rPr lang="ro-RO" sz="3000" b="1" dirty="0" smtClean="0">
                <a:solidFill>
                  <a:srgbClr val="1E1EF4"/>
                </a:solidFill>
                <a:latin typeface="Cambria" panose="02040503050406030204" pitchFamily="18" charset="0"/>
              </a:rPr>
              <a:t>Include: referinţe bibliografice, anexe, indexuri (de nume, titluri, onomastic etc.), instrumente de măsurare, explicaţii pentru termenii utilizaţi, lista de abrevieri etc. </a:t>
            </a:r>
            <a:endParaRPr lang="en-US" sz="3000" b="1" dirty="0">
              <a:solidFill>
                <a:srgbClr val="1E1EF4"/>
              </a:solidFill>
              <a:latin typeface="Cambria" panose="02040503050406030204"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824" y="5508104"/>
            <a:ext cx="324036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708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5456"/>
          </a:xfrm>
        </p:spPr>
        <p:txBody>
          <a:bodyPr>
            <a:noAutofit/>
          </a:bodyPr>
          <a:lstStyle/>
          <a:p>
            <a:r>
              <a:rPr lang="ro-RO" sz="3200" b="1" dirty="0" smtClean="0">
                <a:solidFill>
                  <a:srgbClr val="FF0000"/>
                </a:solidFill>
                <a:latin typeface="Cambria" panose="02040503050406030204" pitchFamily="18" charset="0"/>
              </a:rPr>
              <a:t>Sistem de prescurtări pentru referinţe bibliografice</a:t>
            </a:r>
            <a:endParaRPr lang="en-US" sz="3200" b="1" dirty="0">
              <a:solidFill>
                <a:srgbClr val="FF0000"/>
              </a:solidFill>
              <a:latin typeface="Cambria" panose="02040503050406030204" pitchFamily="18" charset="0"/>
            </a:endParaRPr>
          </a:p>
        </p:txBody>
      </p:sp>
      <p:sp>
        <p:nvSpPr>
          <p:cNvPr id="3" name="Объект 2"/>
          <p:cNvSpPr>
            <a:spLocks noGrp="1"/>
          </p:cNvSpPr>
          <p:nvPr>
            <p:ph idx="1"/>
          </p:nvPr>
        </p:nvSpPr>
        <p:spPr>
          <a:xfrm>
            <a:off x="476672" y="1547664"/>
            <a:ext cx="6172200" cy="6980594"/>
          </a:xfrm>
        </p:spPr>
        <p:txBody>
          <a:bodyPr>
            <a:noAutofit/>
          </a:bodyPr>
          <a:lstStyle/>
          <a:p>
            <a:pPr algn="just"/>
            <a:r>
              <a:rPr lang="en-US" sz="2800" b="1" i="1" dirty="0" smtClean="0">
                <a:solidFill>
                  <a:srgbClr val="FF0000"/>
                </a:solidFill>
                <a:latin typeface="Cambria" panose="02040503050406030204" pitchFamily="18" charset="0"/>
              </a:rPr>
              <a:t>Op</a:t>
            </a:r>
            <a:r>
              <a:rPr lang="en-US" sz="2800" b="1" i="1" dirty="0">
                <a:solidFill>
                  <a:srgbClr val="FF0000"/>
                </a:solidFill>
                <a:latin typeface="Cambria" panose="02040503050406030204" pitchFamily="18" charset="0"/>
              </a:rPr>
              <a:t>. cit</a:t>
            </a:r>
            <a:r>
              <a:rPr lang="en-US" sz="2800" b="1" dirty="0">
                <a:solidFill>
                  <a:srgbClr val="FF0000"/>
                </a:solidFill>
                <a:latin typeface="Cambria" panose="02040503050406030204" pitchFamily="18" charset="0"/>
              </a:rPr>
              <a:t>., </a:t>
            </a:r>
            <a:r>
              <a:rPr lang="en-US" sz="2800" b="1" dirty="0">
                <a:solidFill>
                  <a:srgbClr val="1E1EF4"/>
                </a:solidFill>
                <a:latin typeface="Cambria" panose="02040503050406030204" pitchFamily="18" charset="0"/>
              </a:rPr>
              <a:t>se </a:t>
            </a:r>
            <a:r>
              <a:rPr lang="en-US" sz="2800" b="1" dirty="0" err="1">
                <a:solidFill>
                  <a:srgbClr val="1E1EF4"/>
                </a:solidFill>
                <a:latin typeface="Cambria" panose="02040503050406030204" pitchFamily="18" charset="0"/>
              </a:rPr>
              <a:t>foloseşte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când</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trebuie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să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cităm</a:t>
            </a:r>
            <a:r>
              <a:rPr lang="en-US" sz="2800" b="1" dirty="0">
                <a:solidFill>
                  <a:srgbClr val="1E1EF4"/>
                </a:solidFill>
                <a:latin typeface="Cambria" panose="02040503050406030204" pitchFamily="18" charset="0"/>
              </a:rPr>
              <a:t> o </a:t>
            </a:r>
            <a:r>
              <a:rPr lang="en-US" sz="2800" b="1" dirty="0" err="1">
                <a:solidFill>
                  <a:srgbClr val="1E1EF4"/>
                </a:solidFill>
                <a:latin typeface="Cambria" panose="02040503050406030204" pitchFamily="18" charset="0"/>
              </a:rPr>
              <a:t>singură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lucrare</a:t>
            </a:r>
            <a:r>
              <a:rPr lang="en-US" sz="2800" b="1" dirty="0">
                <a:solidFill>
                  <a:srgbClr val="1E1EF4"/>
                </a:solidFill>
                <a:latin typeface="Cambria" panose="02040503050406030204" pitchFamily="18" charset="0"/>
              </a:rPr>
              <a:t> a </a:t>
            </a:r>
            <a:r>
              <a:rPr lang="en-US" sz="2800" b="1" dirty="0" err="1">
                <a:solidFill>
                  <a:srgbClr val="1E1EF4"/>
                </a:solidFill>
                <a:latin typeface="Cambria" panose="02040503050406030204" pitchFamily="18" charset="0"/>
              </a:rPr>
              <a:t>unui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autor</a:t>
            </a:r>
            <a:r>
              <a:rPr lang="en-US" sz="2800" b="1" dirty="0">
                <a:solidFill>
                  <a:srgbClr val="1E1EF4"/>
                </a:solidFill>
                <a:latin typeface="Cambria" panose="02040503050406030204" pitchFamily="18" charset="0"/>
              </a:rPr>
              <a:t>. Prima </a:t>
            </a:r>
            <a:r>
              <a:rPr lang="en-US" sz="2800" b="1" dirty="0" err="1">
                <a:solidFill>
                  <a:srgbClr val="1E1EF4"/>
                </a:solidFill>
                <a:latin typeface="Cambria" panose="02040503050406030204" pitchFamily="18" charset="0"/>
              </a:rPr>
              <a:t>oară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trimiterea</a:t>
            </a:r>
            <a:r>
              <a:rPr lang="en-US" sz="2800" b="1" dirty="0">
                <a:solidFill>
                  <a:srgbClr val="1E1EF4"/>
                </a:solidFill>
                <a:latin typeface="Cambria" panose="02040503050406030204" pitchFamily="18" charset="0"/>
              </a:rPr>
              <a:t> se face </a:t>
            </a:r>
            <a:r>
              <a:rPr lang="en-US" sz="2800" b="1" dirty="0" err="1">
                <a:solidFill>
                  <a:srgbClr val="1E1EF4"/>
                </a:solidFill>
                <a:latin typeface="Cambria" panose="02040503050406030204" pitchFamily="18" charset="0"/>
              </a:rPr>
              <a:t>în</a:t>
            </a:r>
            <a:r>
              <a:rPr lang="en-US" sz="2800" b="1" dirty="0">
                <a:solidFill>
                  <a:srgbClr val="1E1EF4"/>
                </a:solidFill>
                <a:latin typeface="Cambria" panose="02040503050406030204" pitchFamily="18" charset="0"/>
              </a:rPr>
              <a:t> </a:t>
            </a:r>
            <a:r>
              <a:rPr lang="en-US" sz="2800" b="1" dirty="0" err="1" smtClean="0">
                <a:solidFill>
                  <a:srgbClr val="1E1EF4"/>
                </a:solidFill>
                <a:latin typeface="Cambria" panose="02040503050406030204" pitchFamily="18" charset="0"/>
              </a:rPr>
              <a:t>întregime</a:t>
            </a:r>
            <a:r>
              <a:rPr lang="en-US" sz="2800" b="1" dirty="0" smtClean="0">
                <a:solidFill>
                  <a:srgbClr val="1E1EF4"/>
                </a:solidFill>
                <a:latin typeface="Cambria" panose="02040503050406030204" pitchFamily="18" charset="0"/>
              </a:rPr>
              <a:t>, </a:t>
            </a:r>
            <a:r>
              <a:rPr lang="ro-RO" sz="2800" b="1" dirty="0" smtClean="0">
                <a:solidFill>
                  <a:srgbClr val="1E1EF4"/>
                </a:solidFill>
                <a:latin typeface="Cambria" panose="02040503050406030204" pitchFamily="18" charset="0"/>
              </a:rPr>
              <a:t>a</a:t>
            </a:r>
            <a:r>
              <a:rPr lang="en-US" sz="2800" b="1" dirty="0" smtClean="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doua</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oară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folosind</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acest</a:t>
            </a:r>
            <a:r>
              <a:rPr lang="en-US" sz="2800" b="1" dirty="0">
                <a:solidFill>
                  <a:srgbClr val="1E1EF4"/>
                </a:solidFill>
                <a:latin typeface="Cambria" panose="02040503050406030204" pitchFamily="18" charset="0"/>
              </a:rPr>
              <a:t> </a:t>
            </a:r>
            <a:r>
              <a:rPr lang="en-US" sz="2800" b="1" i="1" dirty="0">
                <a:solidFill>
                  <a:srgbClr val="1E1EF4"/>
                </a:solidFill>
                <a:latin typeface="Cambria" panose="02040503050406030204" pitchFamily="18" charset="0"/>
              </a:rPr>
              <a:t>opus </a:t>
            </a:r>
            <a:r>
              <a:rPr lang="en-US" sz="2800" b="1" i="1" dirty="0" err="1">
                <a:solidFill>
                  <a:srgbClr val="1E1EF4"/>
                </a:solidFill>
                <a:latin typeface="Cambria" panose="02040503050406030204" pitchFamily="18" charset="0"/>
              </a:rPr>
              <a:t>citatus</a:t>
            </a:r>
            <a:r>
              <a:rPr lang="en-US" sz="2800" b="1" dirty="0">
                <a:solidFill>
                  <a:srgbClr val="1E1EF4"/>
                </a:solidFill>
                <a:latin typeface="Cambria" panose="02040503050406030204" pitchFamily="18" charset="0"/>
              </a:rPr>
              <a:t> (opera </a:t>
            </a:r>
            <a:r>
              <a:rPr lang="en-US" sz="2800" b="1" dirty="0" err="1">
                <a:solidFill>
                  <a:srgbClr val="1E1EF4"/>
                </a:solidFill>
                <a:latin typeface="Cambria" panose="02040503050406030204" pitchFamily="18" charset="0"/>
              </a:rPr>
              <a:t>citată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prescurtat</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în</a:t>
            </a:r>
            <a:r>
              <a:rPr lang="en-US" sz="2800" b="1" dirty="0">
                <a:solidFill>
                  <a:srgbClr val="1E1EF4"/>
                </a:solidFill>
                <a:latin typeface="Cambria" panose="02040503050406030204" pitchFamily="18" charset="0"/>
              </a:rPr>
              <a:t> op. cit., cu </a:t>
            </a:r>
            <a:r>
              <a:rPr lang="en-US" sz="2800" b="1" dirty="0" err="1" smtClean="0">
                <a:solidFill>
                  <a:srgbClr val="1E1EF4"/>
                </a:solidFill>
                <a:latin typeface="Cambria" panose="02040503050406030204" pitchFamily="18" charset="0"/>
              </a:rPr>
              <a:t>subliniere</a:t>
            </a:r>
            <a:endParaRPr lang="en-US" sz="2800" b="1" dirty="0">
              <a:solidFill>
                <a:srgbClr val="1E1EF4"/>
              </a:solidFill>
              <a:latin typeface="Cambria" panose="02040503050406030204" pitchFamily="18" charset="0"/>
            </a:endParaRPr>
          </a:p>
          <a:p>
            <a:pPr algn="just"/>
            <a:r>
              <a:rPr lang="en-US" sz="2800" b="1" i="1" dirty="0" err="1">
                <a:solidFill>
                  <a:srgbClr val="FF0000"/>
                </a:solidFill>
                <a:latin typeface="Cambria" panose="02040503050406030204" pitchFamily="18" charset="0"/>
              </a:rPr>
              <a:t>Ibidem</a:t>
            </a:r>
            <a:r>
              <a:rPr lang="en-US" sz="2800" b="1" dirty="0">
                <a:solidFill>
                  <a:srgbClr val="1E1EF4"/>
                </a:solidFill>
                <a:latin typeface="Cambria" panose="02040503050406030204" pitchFamily="18" charset="0"/>
              </a:rPr>
              <a:t> </a:t>
            </a:r>
            <a:r>
              <a:rPr lang="ro-RO" sz="2800" b="1" dirty="0" smtClean="0">
                <a:solidFill>
                  <a:srgbClr val="1E1EF4"/>
                </a:solidFill>
                <a:latin typeface="Cambria" panose="02040503050406030204" pitchFamily="18" charset="0"/>
              </a:rPr>
              <a:t>- </a:t>
            </a:r>
            <a:r>
              <a:rPr lang="en-US" sz="2800" b="1" dirty="0" err="1" smtClean="0">
                <a:solidFill>
                  <a:srgbClr val="1E1EF4"/>
                </a:solidFill>
                <a:latin typeface="Cambria" panose="02040503050406030204" pitchFamily="18" charset="0"/>
              </a:rPr>
              <a:t>când</a:t>
            </a:r>
            <a:r>
              <a:rPr lang="en-US" sz="2800" b="1" dirty="0" smtClean="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avem</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trimitere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succesivă</a:t>
            </a:r>
            <a:r>
              <a:rPr lang="en-US" sz="2800" b="1" dirty="0">
                <a:solidFill>
                  <a:srgbClr val="1E1EF4"/>
                </a:solidFill>
                <a:latin typeface="Cambria" panose="02040503050406030204" pitchFamily="18" charset="0"/>
              </a:rPr>
              <a:t> la </a:t>
            </a:r>
            <a:r>
              <a:rPr lang="en-US" sz="2800" b="1" dirty="0" err="1">
                <a:solidFill>
                  <a:srgbClr val="1E1EF4"/>
                </a:solidFill>
                <a:latin typeface="Cambria" panose="02040503050406030204" pitchFamily="18" charset="0"/>
              </a:rPr>
              <a:t>acelaşi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autor</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şi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aceeaşi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lucrare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Poate</a:t>
            </a:r>
            <a:r>
              <a:rPr lang="en-US" sz="2800" b="1" dirty="0">
                <a:solidFill>
                  <a:srgbClr val="1E1EF4"/>
                </a:solidFill>
                <a:latin typeface="Cambria" panose="02040503050406030204" pitchFamily="18" charset="0"/>
              </a:rPr>
              <a:t> fi </a:t>
            </a:r>
            <a:r>
              <a:rPr lang="en-US" sz="2800" b="1" dirty="0" err="1">
                <a:solidFill>
                  <a:srgbClr val="1E1EF4"/>
                </a:solidFill>
                <a:latin typeface="Cambria" panose="02040503050406030204" pitchFamily="18" charset="0"/>
              </a:rPr>
              <a:t>aceeaşi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pagină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dar</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dacă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este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alta</a:t>
            </a:r>
            <a:r>
              <a:rPr lang="en-US" sz="2800" b="1" dirty="0">
                <a:solidFill>
                  <a:srgbClr val="1E1EF4"/>
                </a:solidFill>
                <a:latin typeface="Cambria" panose="02040503050406030204" pitchFamily="18" charset="0"/>
              </a:rPr>
              <a:t> se </a:t>
            </a:r>
            <a:r>
              <a:rPr lang="en-US" sz="2800" b="1" dirty="0" err="1">
                <a:solidFill>
                  <a:srgbClr val="1E1EF4"/>
                </a:solidFill>
                <a:latin typeface="Cambria" panose="02040503050406030204" pitchFamily="18" charset="0"/>
              </a:rPr>
              <a:t>indică</a:t>
            </a:r>
            <a:r>
              <a:rPr lang="en-US" sz="2800" b="1" dirty="0">
                <a:solidFill>
                  <a:srgbClr val="1E1EF4"/>
                </a:solidFill>
                <a:latin typeface="Cambria" panose="02040503050406030204" pitchFamily="18" charset="0"/>
              </a:rPr>
              <a:t> exact </a:t>
            </a:r>
            <a:r>
              <a:rPr lang="en-US" sz="2800" b="1" dirty="0" err="1">
                <a:solidFill>
                  <a:srgbClr val="1E1EF4"/>
                </a:solidFill>
                <a:latin typeface="Cambria" panose="02040503050406030204" pitchFamily="18" charset="0"/>
              </a:rPr>
              <a:t>pagina</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Dacă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între</a:t>
            </a:r>
            <a:r>
              <a:rPr lang="en-US" sz="2800" b="1" dirty="0">
                <a:solidFill>
                  <a:srgbClr val="1E1EF4"/>
                </a:solidFill>
                <a:latin typeface="Cambria" panose="02040503050406030204" pitchFamily="18" charset="0"/>
              </a:rPr>
              <a:t> prima </a:t>
            </a:r>
            <a:r>
              <a:rPr lang="en-US" sz="2800" b="1" dirty="0" err="1">
                <a:solidFill>
                  <a:srgbClr val="1E1EF4"/>
                </a:solidFill>
                <a:latin typeface="Cambria" panose="02040503050406030204" pitchFamily="18" charset="0"/>
              </a:rPr>
              <a:t>trimitere</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şi</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următoarea</a:t>
            </a:r>
            <a:r>
              <a:rPr lang="en-US" sz="2800" b="1" dirty="0">
                <a:solidFill>
                  <a:srgbClr val="1E1EF4"/>
                </a:solidFill>
                <a:latin typeface="Cambria" panose="02040503050406030204" pitchFamily="18" charset="0"/>
              </a:rPr>
              <a:t> s-a </a:t>
            </a:r>
            <a:r>
              <a:rPr lang="en-US" sz="2800" b="1" dirty="0" err="1">
                <a:solidFill>
                  <a:srgbClr val="1E1EF4"/>
                </a:solidFill>
                <a:latin typeface="Cambria" panose="02040503050406030204" pitchFamily="18" charset="0"/>
              </a:rPr>
              <a:t>intercalat</a:t>
            </a:r>
            <a:r>
              <a:rPr lang="en-US" sz="2800" b="1" dirty="0">
                <a:solidFill>
                  <a:srgbClr val="1E1EF4"/>
                </a:solidFill>
                <a:latin typeface="Cambria" panose="02040503050406030204" pitchFamily="18" charset="0"/>
              </a:rPr>
              <a:t> o </a:t>
            </a:r>
            <a:r>
              <a:rPr lang="en-US" sz="2800" b="1" dirty="0" err="1">
                <a:solidFill>
                  <a:srgbClr val="1E1EF4"/>
                </a:solidFill>
                <a:latin typeface="Cambria" panose="02040503050406030204" pitchFamily="18" charset="0"/>
              </a:rPr>
              <a:t>altă</a:t>
            </a:r>
            <a:r>
              <a:rPr lang="en-US" sz="2800" b="1" dirty="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notă</a:t>
            </a:r>
            <a:r>
              <a:rPr lang="en-US" sz="2800" b="1" dirty="0">
                <a:solidFill>
                  <a:srgbClr val="1E1EF4"/>
                </a:solidFill>
                <a:latin typeface="Cambria" panose="02040503050406030204" pitchFamily="18" charset="0"/>
              </a:rPr>
              <a:t>, </a:t>
            </a:r>
            <a:r>
              <a:rPr lang="en-US" sz="2800" b="1" dirty="0" err="1" smtClean="0">
                <a:solidFill>
                  <a:srgbClr val="1E1EF4"/>
                </a:solidFill>
                <a:latin typeface="Cambria" panose="02040503050406030204" pitchFamily="18" charset="0"/>
              </a:rPr>
              <a:t>menţiunea</a:t>
            </a:r>
            <a:r>
              <a:rPr lang="ro-RO" sz="2800" b="1" dirty="0" smtClean="0">
                <a:solidFill>
                  <a:srgbClr val="1E1EF4"/>
                </a:solidFill>
                <a:latin typeface="Cambria" panose="02040503050406030204" pitchFamily="18" charset="0"/>
              </a:rPr>
              <a:t> </a:t>
            </a:r>
            <a:r>
              <a:rPr lang="en-US" sz="2800" b="1" i="1" dirty="0" err="1" smtClean="0">
                <a:solidFill>
                  <a:srgbClr val="1E1EF4"/>
                </a:solidFill>
                <a:latin typeface="Cambria" panose="02040503050406030204" pitchFamily="18" charset="0"/>
              </a:rPr>
              <a:t>ibidem</a:t>
            </a:r>
            <a:r>
              <a:rPr lang="en-US" sz="2800" b="1" dirty="0">
                <a:solidFill>
                  <a:srgbClr val="1E1EF4"/>
                </a:solidFill>
                <a:latin typeface="Cambria" panose="02040503050406030204" pitchFamily="18" charset="0"/>
              </a:rPr>
              <a:t> nu </a:t>
            </a:r>
            <a:r>
              <a:rPr lang="en-US" sz="2800" b="1" dirty="0" smtClean="0">
                <a:solidFill>
                  <a:srgbClr val="1E1EF4"/>
                </a:solidFill>
                <a:latin typeface="Cambria" panose="02040503050406030204" pitchFamily="18" charset="0"/>
              </a:rPr>
              <a:t> </a:t>
            </a:r>
            <a:r>
              <a:rPr lang="en-US" sz="2800" b="1" dirty="0" err="1">
                <a:solidFill>
                  <a:srgbClr val="1E1EF4"/>
                </a:solidFill>
                <a:latin typeface="Cambria" panose="02040503050406030204" pitchFamily="18" charset="0"/>
              </a:rPr>
              <a:t>este</a:t>
            </a:r>
            <a:r>
              <a:rPr lang="en-US" sz="2800" b="1" dirty="0">
                <a:solidFill>
                  <a:srgbClr val="1E1EF4"/>
                </a:solidFill>
                <a:latin typeface="Cambria" panose="02040503050406030204" pitchFamily="18" charset="0"/>
              </a:rPr>
              <a:t> </a:t>
            </a:r>
            <a:r>
              <a:rPr lang="en-US" sz="2800" b="1" dirty="0" err="1" smtClean="0">
                <a:solidFill>
                  <a:srgbClr val="1E1EF4"/>
                </a:solidFill>
                <a:latin typeface="Cambria" panose="02040503050406030204" pitchFamily="18" charset="0"/>
              </a:rPr>
              <a:t>valabilă</a:t>
            </a:r>
            <a:endParaRPr lang="en-US" sz="2800"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3744929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965456"/>
          </a:xfrm>
        </p:spPr>
        <p:txBody>
          <a:bodyPr>
            <a:normAutofit fontScale="90000"/>
          </a:bodyPr>
          <a:lstStyle/>
          <a:p>
            <a:r>
              <a:rPr lang="ro-RO" sz="3200" b="1" dirty="0">
                <a:solidFill>
                  <a:srgbClr val="FF0000"/>
                </a:solidFill>
                <a:latin typeface="Cambria" panose="02040503050406030204" pitchFamily="18" charset="0"/>
              </a:rPr>
              <a:t>Sistem de prescurtări pentru referinţe bibliografice</a:t>
            </a:r>
            <a:endParaRPr lang="en-US" sz="3200" dirty="0"/>
          </a:p>
        </p:txBody>
      </p:sp>
      <p:sp>
        <p:nvSpPr>
          <p:cNvPr id="3" name="Объект 2"/>
          <p:cNvSpPr>
            <a:spLocks noGrp="1"/>
          </p:cNvSpPr>
          <p:nvPr>
            <p:ph idx="1"/>
          </p:nvPr>
        </p:nvSpPr>
        <p:spPr>
          <a:xfrm>
            <a:off x="342900" y="1403649"/>
            <a:ext cx="6172200" cy="6764570"/>
          </a:xfrm>
        </p:spPr>
        <p:txBody>
          <a:bodyPr>
            <a:normAutofit fontScale="92500" lnSpcReduction="20000"/>
          </a:bodyPr>
          <a:lstStyle/>
          <a:p>
            <a:pPr algn="just"/>
            <a:r>
              <a:rPr lang="en-US" b="1" i="1" dirty="0">
                <a:solidFill>
                  <a:srgbClr val="FF0000"/>
                </a:solidFill>
                <a:latin typeface="Cambria" panose="02040503050406030204" pitchFamily="18" charset="0"/>
              </a:rPr>
              <a:t>Idem</a:t>
            </a:r>
            <a:r>
              <a:rPr lang="en-US" b="1" dirty="0">
                <a:solidFill>
                  <a:srgbClr val="1E1EF4"/>
                </a:solidFill>
                <a:latin typeface="Cambria" panose="02040503050406030204" pitchFamily="18" charset="0"/>
              </a:rPr>
              <a:t> </a:t>
            </a:r>
            <a:r>
              <a:rPr lang="ro-RO" b="1" dirty="0">
                <a:solidFill>
                  <a:srgbClr val="1E1EF4"/>
                </a:solidFill>
                <a:latin typeface="Cambria" panose="02040503050406030204" pitchFamily="18" charset="0"/>
              </a:rPr>
              <a:t> -</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cazul</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autorului</a:t>
            </a:r>
            <a:r>
              <a:rPr lang="en-US" b="1" dirty="0">
                <a:solidFill>
                  <a:srgbClr val="1E1EF4"/>
                </a:solidFill>
                <a:latin typeface="Cambria" panose="02040503050406030204" pitchFamily="18" charset="0"/>
              </a:rPr>
              <a:t> care are </a:t>
            </a:r>
            <a:r>
              <a:rPr lang="en-US" b="1" dirty="0" err="1">
                <a:solidFill>
                  <a:srgbClr val="1E1EF4"/>
                </a:solidFill>
                <a:latin typeface="Cambria" panose="02040503050406030204" pitchFamily="18" charset="0"/>
              </a:rPr>
              <a:t>mai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multe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lucrări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pentru</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evita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repetarea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numelui</a:t>
            </a:r>
            <a:r>
              <a:rPr lang="en-US" b="1" dirty="0">
                <a:solidFill>
                  <a:srgbClr val="1E1EF4"/>
                </a:solidFill>
                <a:latin typeface="Cambria" panose="02040503050406030204" pitchFamily="18" charset="0"/>
              </a:rPr>
              <a:t> se </a:t>
            </a:r>
            <a:r>
              <a:rPr lang="en-US" b="1" dirty="0" err="1">
                <a:solidFill>
                  <a:srgbClr val="1E1EF4"/>
                </a:solidFill>
                <a:latin typeface="Cambria" panose="02040503050406030204" pitchFamily="18" charset="0"/>
              </a:rPr>
              <a:t>foloseşte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acest</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termen</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urmând</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scrie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doar</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titlurile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lucrărilor</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sau</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articolelor</a:t>
            </a:r>
            <a:endParaRPr lang="en-US" b="1" dirty="0">
              <a:solidFill>
                <a:srgbClr val="1E1EF4"/>
              </a:solidFill>
              <a:latin typeface="Cambria" panose="02040503050406030204" pitchFamily="18" charset="0"/>
            </a:endParaRPr>
          </a:p>
          <a:p>
            <a:pPr algn="just"/>
            <a:r>
              <a:rPr lang="en-US" b="1" i="1" dirty="0" err="1">
                <a:solidFill>
                  <a:srgbClr val="1E1EF4"/>
                </a:solidFill>
                <a:latin typeface="Cambria" panose="02040503050406030204" pitchFamily="18" charset="0"/>
              </a:rPr>
              <a:t>Cf</a:t>
            </a:r>
            <a:r>
              <a:rPr lang="en-US" b="1" i="1" dirty="0">
                <a:solidFill>
                  <a:srgbClr val="1E1EF4"/>
                </a:solidFill>
                <a:latin typeface="Cambria" panose="02040503050406030204" pitchFamily="18" charset="0"/>
              </a:rPr>
              <a:t> </a:t>
            </a:r>
            <a:r>
              <a:rPr lang="en-US" b="1" dirty="0">
                <a:solidFill>
                  <a:srgbClr val="1E1EF4"/>
                </a:solidFill>
                <a:latin typeface="Cambria" panose="02040503050406030204" pitchFamily="18" charset="0"/>
              </a:rPr>
              <a:t>(</a:t>
            </a:r>
            <a:r>
              <a:rPr lang="en-US" b="1" i="1" dirty="0" err="1">
                <a:solidFill>
                  <a:srgbClr val="1E1EF4"/>
                </a:solidFill>
                <a:latin typeface="Cambria" panose="02040503050406030204" pitchFamily="18" charset="0"/>
              </a:rPr>
              <a:t>confero</a:t>
            </a:r>
            <a:r>
              <a:rPr lang="en-US" b="1" dirty="0">
                <a:solidFill>
                  <a:srgbClr val="1E1EF4"/>
                </a:solidFill>
                <a:latin typeface="Cambria" panose="02040503050406030204" pitchFamily="18" charset="0"/>
              </a:rPr>
              <a:t>) se </a:t>
            </a:r>
            <a:r>
              <a:rPr lang="en-US" b="1" dirty="0" err="1">
                <a:solidFill>
                  <a:srgbClr val="1E1EF4"/>
                </a:solidFill>
                <a:latin typeface="Cambria" panose="02040503050406030204" pitchFamily="18" charset="0"/>
              </a:rPr>
              <a:t>foloseşte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pentru</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indica</a:t>
            </a:r>
            <a:r>
              <a:rPr lang="en-US" b="1" dirty="0">
                <a:solidFill>
                  <a:srgbClr val="1E1EF4"/>
                </a:solidFill>
                <a:latin typeface="Cambria" panose="02040503050406030204" pitchFamily="18" charset="0"/>
              </a:rPr>
              <a:t> o </a:t>
            </a:r>
            <a:r>
              <a:rPr lang="en-US" b="1" dirty="0" err="1">
                <a:solidFill>
                  <a:srgbClr val="1E1EF4"/>
                </a:solidFill>
                <a:latin typeface="Cambria" panose="02040503050406030204" pitchFamily="18" charset="0"/>
              </a:rPr>
              <a:t>comparaţie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între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paragrafe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diferite</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izvoare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între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puncte</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vedere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diferite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sau</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asemănătoare</a:t>
            </a:r>
            <a:endParaRPr lang="en-US" b="1" dirty="0">
              <a:solidFill>
                <a:srgbClr val="1E1EF4"/>
              </a:solidFill>
              <a:latin typeface="Cambria" panose="02040503050406030204" pitchFamily="18" charset="0"/>
            </a:endParaRPr>
          </a:p>
          <a:p>
            <a:pPr algn="just"/>
            <a:r>
              <a:rPr lang="en-US" b="1" i="1" dirty="0" err="1">
                <a:solidFill>
                  <a:srgbClr val="1E1EF4"/>
                </a:solidFill>
                <a:latin typeface="Cambria" panose="02040503050406030204" pitchFamily="18" charset="0"/>
              </a:rPr>
              <a:t>Apud</a:t>
            </a:r>
            <a:r>
              <a:rPr lang="en-US" b="1" i="1" dirty="0">
                <a:solidFill>
                  <a:srgbClr val="1E1EF4"/>
                </a:solidFill>
                <a:latin typeface="Cambria" panose="02040503050406030204" pitchFamily="18" charset="0"/>
              </a:rPr>
              <a:t> (</a:t>
            </a:r>
            <a:r>
              <a:rPr lang="en-US" b="1" dirty="0">
                <a:solidFill>
                  <a:srgbClr val="1E1EF4"/>
                </a:solidFill>
                <a:latin typeface="Cambria" panose="02040503050406030204" pitchFamily="18" charset="0"/>
              </a:rPr>
              <a:t>la) se </a:t>
            </a:r>
            <a:r>
              <a:rPr lang="en-US" b="1" dirty="0" err="1">
                <a:solidFill>
                  <a:srgbClr val="1E1EF4"/>
                </a:solidFill>
                <a:latin typeface="Cambria" panose="02040503050406030204" pitchFamily="18" charset="0"/>
              </a:rPr>
              <a:t>întrebuinţează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când</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a:t>
            </a:r>
            <a:r>
              <a:rPr lang="en-US" b="1" dirty="0">
                <a:solidFill>
                  <a:srgbClr val="1E1EF4"/>
                </a:solidFill>
                <a:latin typeface="Cambria" panose="02040503050406030204" pitchFamily="18" charset="0"/>
              </a:rPr>
              <a:t> text </a:t>
            </a:r>
            <a:r>
              <a:rPr lang="en-US" b="1" dirty="0" err="1">
                <a:solidFill>
                  <a:srgbClr val="1E1EF4"/>
                </a:solidFill>
                <a:latin typeface="Cambria" panose="02040503050406030204" pitchFamily="18" charset="0"/>
              </a:rPr>
              <a:t>folosim</a:t>
            </a:r>
            <a:r>
              <a:rPr lang="en-US" b="1" dirty="0">
                <a:solidFill>
                  <a:srgbClr val="1E1EF4"/>
                </a:solidFill>
                <a:latin typeface="Cambria" panose="02040503050406030204" pitchFamily="18" charset="0"/>
              </a:rPr>
              <a:t> un </a:t>
            </a:r>
            <a:r>
              <a:rPr lang="en-US" b="1" dirty="0" err="1">
                <a:solidFill>
                  <a:srgbClr val="1E1EF4"/>
                </a:solidFill>
                <a:latin typeface="Cambria" panose="02040503050406030204" pitchFamily="18" charset="0"/>
              </a:rPr>
              <a:t>citat</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dintr</a:t>
            </a:r>
            <a:r>
              <a:rPr lang="en-US" b="1" dirty="0">
                <a:solidFill>
                  <a:srgbClr val="1E1EF4"/>
                </a:solidFill>
                <a:latin typeface="Cambria" panose="02040503050406030204" pitchFamily="18" charset="0"/>
              </a:rPr>
              <a:t>-o </a:t>
            </a:r>
            <a:r>
              <a:rPr lang="en-US" b="1" dirty="0" err="1">
                <a:solidFill>
                  <a:srgbClr val="1E1EF4"/>
                </a:solidFill>
                <a:latin typeface="Cambria" panose="02040503050406030204" pitchFamily="18" charset="0"/>
              </a:rPr>
              <a:t>lucrare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sau</a:t>
            </a:r>
            <a:r>
              <a:rPr lang="en-US" b="1" dirty="0">
                <a:solidFill>
                  <a:srgbClr val="1E1EF4"/>
                </a:solidFill>
                <a:latin typeface="Cambria" panose="02040503050406030204" pitchFamily="18" charset="0"/>
              </a:rPr>
              <a:t> un </a:t>
            </a:r>
            <a:r>
              <a:rPr lang="en-US" b="1" dirty="0" err="1">
                <a:solidFill>
                  <a:srgbClr val="1E1EF4"/>
                </a:solidFill>
                <a:latin typeface="Cambria" panose="02040503050406030204" pitchFamily="18" charset="0"/>
              </a:rPr>
              <a:t>izvor</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istoric</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a:t>
            </a:r>
            <a:r>
              <a:rPr lang="en-US" b="1" dirty="0">
                <a:solidFill>
                  <a:srgbClr val="1E1EF4"/>
                </a:solidFill>
                <a:latin typeface="Cambria" panose="02040503050406030204" pitchFamily="18" charset="0"/>
              </a:rPr>
              <a:t> care nu l-am </a:t>
            </a:r>
            <a:r>
              <a:rPr lang="en-US" b="1" dirty="0" err="1">
                <a:solidFill>
                  <a:srgbClr val="1E1EF4"/>
                </a:solidFill>
                <a:latin typeface="Cambria" panose="02040503050406030204" pitchFamily="18" charset="0"/>
              </a:rPr>
              <a:t>citit</a:t>
            </a:r>
            <a:r>
              <a:rPr lang="en-US" b="1" dirty="0">
                <a:solidFill>
                  <a:srgbClr val="1E1EF4"/>
                </a:solidFill>
                <a:latin typeface="Cambria" panose="02040503050406030204" pitchFamily="18" charset="0"/>
              </a:rPr>
              <a:t> </a:t>
            </a:r>
            <a:r>
              <a:rPr lang="en-US" b="1" dirty="0" smtClean="0">
                <a:solidFill>
                  <a:srgbClr val="1E1EF4"/>
                </a:solidFill>
                <a:latin typeface="Cambria" panose="02040503050406030204" pitchFamily="18" charset="0"/>
              </a:rPr>
              <a:t>direct</a:t>
            </a:r>
            <a:r>
              <a:rPr lang="ro-RO" b="1" dirty="0" smtClean="0">
                <a:solidFill>
                  <a:srgbClr val="1E1EF4"/>
                </a:solidFill>
                <a:latin typeface="Cambria" panose="02040503050406030204" pitchFamily="18" charset="0"/>
              </a:rPr>
              <a:t>,</a:t>
            </a:r>
            <a:r>
              <a:rPr lang="en-US" b="1" dirty="0" smtClean="0">
                <a:solidFill>
                  <a:srgbClr val="1E1EF4"/>
                </a:solidFill>
                <a:latin typeface="Cambria" panose="02040503050406030204" pitchFamily="18" charset="0"/>
              </a:rPr>
              <a:t> </a:t>
            </a:r>
            <a:r>
              <a:rPr lang="en-US" b="1" dirty="0">
                <a:solidFill>
                  <a:srgbClr val="1E1EF4"/>
                </a:solidFill>
                <a:latin typeface="Cambria" panose="02040503050406030204" pitchFamily="18" charset="0"/>
              </a:rPr>
              <a:t>ci l-am </a:t>
            </a:r>
            <a:r>
              <a:rPr lang="en-US" b="1" dirty="0" err="1">
                <a:solidFill>
                  <a:srgbClr val="1E1EF4"/>
                </a:solidFill>
                <a:latin typeface="Cambria" panose="02040503050406030204" pitchFamily="18" charset="0"/>
              </a:rPr>
              <a:t>preluat</a:t>
            </a:r>
            <a:r>
              <a:rPr lang="en-US" b="1" dirty="0">
                <a:solidFill>
                  <a:srgbClr val="1E1EF4"/>
                </a:solidFill>
                <a:latin typeface="Cambria" panose="02040503050406030204" pitchFamily="18" charset="0"/>
              </a:rPr>
              <a:t> din </a:t>
            </a:r>
            <a:r>
              <a:rPr lang="en-US" b="1" dirty="0" err="1">
                <a:solidFill>
                  <a:srgbClr val="1E1EF4"/>
                </a:solidFill>
                <a:latin typeface="Cambria" panose="02040503050406030204" pitchFamily="18" charset="0"/>
              </a:rPr>
              <a:t>altă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lucrare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pe</a:t>
            </a:r>
            <a:r>
              <a:rPr lang="en-US" b="1" dirty="0">
                <a:solidFill>
                  <a:srgbClr val="1E1EF4"/>
                </a:solidFill>
                <a:latin typeface="Cambria" panose="02040503050406030204" pitchFamily="18" charset="0"/>
              </a:rPr>
              <a:t> care o </a:t>
            </a:r>
            <a:r>
              <a:rPr lang="en-US" b="1" dirty="0" err="1" smtClean="0">
                <a:solidFill>
                  <a:srgbClr val="1E1EF4"/>
                </a:solidFill>
                <a:latin typeface="Cambria" panose="02040503050406030204" pitchFamily="18" charset="0"/>
              </a:rPr>
              <a:t>menţionăm</a:t>
            </a:r>
            <a:endParaRPr lang="en-US" b="1" dirty="0">
              <a:solidFill>
                <a:srgbClr val="1E1EF4"/>
              </a:solidFill>
              <a:latin typeface="Cambria" panose="02040503050406030204" pitchFamily="18" charset="0"/>
            </a:endParaRPr>
          </a:p>
          <a:p>
            <a:endParaRPr lang="en-US" dirty="0"/>
          </a:p>
        </p:txBody>
      </p:sp>
    </p:spTree>
    <p:extLst>
      <p:ext uri="{BB962C8B-B14F-4D97-AF65-F5344CB8AC3E}">
        <p14:creationId xmlns:p14="http://schemas.microsoft.com/office/powerpoint/2010/main" val="2322099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672" y="395536"/>
            <a:ext cx="6172200" cy="605416"/>
          </a:xfrm>
          <a:noFill/>
        </p:spPr>
        <p:txBody>
          <a:bodyPr>
            <a:normAutofit fontScale="90000"/>
          </a:bodyPr>
          <a:lstStyle/>
          <a:p>
            <a:r>
              <a:rPr lang="ro-RO" sz="3600" b="1" dirty="0" smtClean="0">
                <a:solidFill>
                  <a:srgbClr val="1E1EF4"/>
                </a:solidFill>
                <a:latin typeface="Cambria" panose="02040503050406030204" pitchFamily="18" charset="0"/>
              </a:rPr>
              <a:t/>
            </a:r>
            <a:br>
              <a:rPr lang="ro-RO" sz="3600" b="1" dirty="0" smtClean="0">
                <a:solidFill>
                  <a:srgbClr val="1E1EF4"/>
                </a:solidFill>
                <a:latin typeface="Cambria" panose="02040503050406030204" pitchFamily="18" charset="0"/>
              </a:rPr>
            </a:br>
            <a:r>
              <a:rPr lang="ro-RO" sz="3600" b="1" dirty="0" smtClean="0">
                <a:solidFill>
                  <a:srgbClr val="FF0000"/>
                </a:solidFill>
                <a:latin typeface="Cambria" panose="02040503050406030204" pitchFamily="18" charset="0"/>
              </a:rPr>
              <a:t>Cazuri </a:t>
            </a:r>
            <a:r>
              <a:rPr lang="ro-RO" sz="3600" b="1" dirty="0">
                <a:solidFill>
                  <a:srgbClr val="FF0000"/>
                </a:solidFill>
                <a:latin typeface="Cambria" panose="02040503050406030204" pitchFamily="18" charset="0"/>
              </a:rPr>
              <a:t>de </a:t>
            </a:r>
            <a:r>
              <a:rPr lang="ro-RO" sz="3600" b="1" dirty="0" smtClean="0">
                <a:solidFill>
                  <a:srgbClr val="FF0000"/>
                </a:solidFill>
                <a:latin typeface="Cambria" panose="02040503050406030204" pitchFamily="18" charset="0"/>
              </a:rPr>
              <a:t>plagiat </a:t>
            </a:r>
            <a:r>
              <a:rPr lang="en-US" sz="3600" b="1" dirty="0">
                <a:solidFill>
                  <a:srgbClr val="FF0000"/>
                </a:solidFill>
                <a:latin typeface="Cambria" panose="02040503050406030204" pitchFamily="18" charset="0"/>
              </a:rPr>
              <a:t/>
            </a:r>
            <a:br>
              <a:rPr lang="en-US" sz="3600" b="1" dirty="0">
                <a:solidFill>
                  <a:srgbClr val="FF0000"/>
                </a:solidFill>
                <a:latin typeface="Cambria" panose="02040503050406030204" pitchFamily="18" charset="0"/>
              </a:rPr>
            </a:br>
            <a:endParaRPr lang="en-US" sz="3600" dirty="0">
              <a:solidFill>
                <a:srgbClr val="FF0000"/>
              </a:solidFill>
            </a:endParaRPr>
          </a:p>
        </p:txBody>
      </p:sp>
      <p:sp>
        <p:nvSpPr>
          <p:cNvPr id="3" name="Объект 2"/>
          <p:cNvSpPr>
            <a:spLocks noGrp="1"/>
          </p:cNvSpPr>
          <p:nvPr>
            <p:ph idx="1"/>
          </p:nvPr>
        </p:nvSpPr>
        <p:spPr>
          <a:xfrm>
            <a:off x="342900" y="1043609"/>
            <a:ext cx="6172200" cy="7124610"/>
          </a:xfrm>
          <a:noFill/>
        </p:spPr>
        <p:txBody>
          <a:bodyPr>
            <a:noAutofit/>
          </a:bodyPr>
          <a:lstStyle/>
          <a:p>
            <a:pPr algn="just"/>
            <a:r>
              <a:rPr lang="ro-RO" sz="2400" b="1" dirty="0" smtClean="0">
                <a:solidFill>
                  <a:srgbClr val="1E1EF4"/>
                </a:solidFill>
                <a:latin typeface="Cambria" panose="02040503050406030204" pitchFamily="18" charset="0"/>
              </a:rPr>
              <a:t>preluarea </a:t>
            </a:r>
            <a:r>
              <a:rPr lang="ro-RO" sz="2400" b="1" dirty="0">
                <a:solidFill>
                  <a:srgbClr val="1E1EF4"/>
                </a:solidFill>
                <a:latin typeface="Cambria" panose="02040503050406030204" pitchFamily="18" charset="0"/>
              </a:rPr>
              <a:t>unui text al unui alt autor, indiferent de suportul utilizat pentru publicare (carte, </a:t>
            </a:r>
            <a:r>
              <a:rPr lang="ro-RO" sz="2400" b="1" dirty="0" smtClean="0">
                <a:solidFill>
                  <a:srgbClr val="1E1EF4"/>
                </a:solidFill>
                <a:latin typeface="Cambria" panose="02040503050406030204" pitchFamily="18" charset="0"/>
              </a:rPr>
              <a:t>revistă</a:t>
            </a:r>
            <a:r>
              <a:rPr lang="ro-RO" sz="2400" b="1" dirty="0">
                <a:solidFill>
                  <a:srgbClr val="1E1EF4"/>
                </a:solidFill>
                <a:latin typeface="Cambria" panose="02040503050406030204" pitchFamily="18" charset="0"/>
              </a:rPr>
              <a:t>, pagini web </a:t>
            </a:r>
            <a:r>
              <a:rPr lang="ro-RO" sz="2400" b="1" dirty="0" err="1">
                <a:solidFill>
                  <a:srgbClr val="1E1EF4"/>
                </a:solidFill>
                <a:latin typeface="Cambria" panose="02040503050406030204" pitchFamily="18" charset="0"/>
              </a:rPr>
              <a:t>etc</a:t>
            </a:r>
            <a:r>
              <a:rPr lang="ro-RO" sz="2400" b="1" dirty="0">
                <a:solidFill>
                  <a:srgbClr val="1E1EF4"/>
                </a:solidFill>
                <a:latin typeface="Cambria" panose="02040503050406030204" pitchFamily="18" charset="0"/>
              </a:rPr>
              <a:t>), fără utilizarea ghilimelelor şi a trimiterilor </a:t>
            </a:r>
            <a:r>
              <a:rPr lang="ro-RO" sz="2400" b="1" dirty="0" smtClean="0">
                <a:solidFill>
                  <a:srgbClr val="1E1EF4"/>
                </a:solidFill>
                <a:latin typeface="Cambria" panose="02040503050406030204" pitchFamily="18" charset="0"/>
              </a:rPr>
              <a:t>bibliografice</a:t>
            </a:r>
            <a:endParaRPr lang="en-US" sz="2400" b="1" dirty="0">
              <a:solidFill>
                <a:srgbClr val="1E1EF4"/>
              </a:solidFill>
              <a:latin typeface="Cambria" panose="02040503050406030204" pitchFamily="18" charset="0"/>
            </a:endParaRPr>
          </a:p>
          <a:p>
            <a:pPr algn="just"/>
            <a:r>
              <a:rPr lang="ro-RO" sz="2400" b="1" dirty="0" smtClean="0">
                <a:solidFill>
                  <a:srgbClr val="1E1EF4"/>
                </a:solidFill>
                <a:latin typeface="Cambria" panose="02040503050406030204" pitchFamily="18" charset="0"/>
              </a:rPr>
              <a:t>prezentarea </a:t>
            </a:r>
            <a:r>
              <a:rPr lang="ro-RO" sz="2400" b="1" dirty="0">
                <a:solidFill>
                  <a:srgbClr val="1E1EF4"/>
                </a:solidFill>
                <a:latin typeface="Cambria" panose="02040503050406030204" pitchFamily="18" charset="0"/>
              </a:rPr>
              <a:t>unui citat dintr-un text al altui autor ca parafrază (repovestirea ideii sau a </a:t>
            </a:r>
            <a:r>
              <a:rPr lang="ro-RO" sz="2400" b="1" dirty="0" smtClean="0">
                <a:solidFill>
                  <a:srgbClr val="1E1EF4"/>
                </a:solidFill>
                <a:latin typeface="Cambria" panose="02040503050406030204" pitchFamily="18" charset="0"/>
              </a:rPr>
              <a:t>argumentului </a:t>
            </a:r>
            <a:r>
              <a:rPr lang="ro-RO" sz="2400" b="1" dirty="0">
                <a:solidFill>
                  <a:srgbClr val="1E1EF4"/>
                </a:solidFill>
                <a:latin typeface="Cambria" panose="02040503050406030204" pitchFamily="18" charset="0"/>
              </a:rPr>
              <a:t>unui autor), fără utilizarea semnelor convenţionale de citare (ghilimele şi </a:t>
            </a:r>
            <a:r>
              <a:rPr lang="ro-RO" sz="2400" b="1" dirty="0" smtClean="0">
                <a:solidFill>
                  <a:srgbClr val="1E1EF4"/>
                </a:solidFill>
                <a:latin typeface="Cambria" panose="02040503050406030204" pitchFamily="18" charset="0"/>
              </a:rPr>
              <a:t>trimiteri </a:t>
            </a:r>
            <a:r>
              <a:rPr lang="ro-RO" sz="2400" b="1" dirty="0">
                <a:solidFill>
                  <a:srgbClr val="1E1EF4"/>
                </a:solidFill>
                <a:latin typeface="Cambria" panose="02040503050406030204" pitchFamily="18" charset="0"/>
              </a:rPr>
              <a:t>bibliografice</a:t>
            </a:r>
            <a:r>
              <a:rPr lang="ro-RO" sz="2400" b="1" dirty="0" smtClean="0">
                <a:solidFill>
                  <a:srgbClr val="1E1EF4"/>
                </a:solidFill>
                <a:latin typeface="Cambria" panose="02040503050406030204" pitchFamily="18" charset="0"/>
              </a:rPr>
              <a:t>)</a:t>
            </a:r>
            <a:endParaRPr lang="en-US" sz="2400" b="1" dirty="0">
              <a:solidFill>
                <a:srgbClr val="1E1EF4"/>
              </a:solidFill>
              <a:latin typeface="Cambria" panose="02040503050406030204" pitchFamily="18" charset="0"/>
            </a:endParaRPr>
          </a:p>
          <a:p>
            <a:pPr algn="just"/>
            <a:r>
              <a:rPr lang="ro-RO" sz="2400" b="1" dirty="0" smtClean="0">
                <a:solidFill>
                  <a:srgbClr val="1E1EF4"/>
                </a:solidFill>
                <a:latin typeface="Cambria" panose="02040503050406030204" pitchFamily="18" charset="0"/>
              </a:rPr>
              <a:t>preluarea </a:t>
            </a:r>
            <a:r>
              <a:rPr lang="ro-RO" sz="2400" b="1" dirty="0">
                <a:solidFill>
                  <a:srgbClr val="1E1EF4"/>
                </a:solidFill>
                <a:latin typeface="Cambria" panose="02040503050406030204" pitchFamily="18" charset="0"/>
              </a:rPr>
              <a:t>unui text fără referinţe clare, cu modificarea topicii, a unor expresii din cuprinsul </a:t>
            </a:r>
            <a:r>
              <a:rPr lang="ro-RO" sz="2400" b="1" dirty="0" smtClean="0">
                <a:solidFill>
                  <a:srgbClr val="1E1EF4"/>
                </a:solidFill>
                <a:latin typeface="Cambria" panose="02040503050406030204" pitchFamily="18" charset="0"/>
              </a:rPr>
              <a:t>său </a:t>
            </a:r>
            <a:r>
              <a:rPr lang="ro-RO" sz="2400" b="1" dirty="0">
                <a:solidFill>
                  <a:srgbClr val="1E1EF4"/>
                </a:solidFill>
                <a:latin typeface="Cambria" panose="02040503050406030204" pitchFamily="18" charset="0"/>
              </a:rPr>
              <a:t>şi/sau inversarea unor paragrafe, capitole </a:t>
            </a:r>
            <a:r>
              <a:rPr lang="ro-RO" sz="2400" b="1" dirty="0" smtClean="0">
                <a:solidFill>
                  <a:srgbClr val="1E1EF4"/>
                </a:solidFill>
                <a:latin typeface="Cambria" panose="02040503050406030204" pitchFamily="18" charset="0"/>
              </a:rPr>
              <a:t>etc</a:t>
            </a:r>
            <a:r>
              <a:rPr lang="ro-RO" sz="2400" b="1" dirty="0">
                <a:solidFill>
                  <a:srgbClr val="1E1EF4"/>
                </a:solidFill>
                <a:latin typeface="Cambria" panose="02040503050406030204" pitchFamily="18" charset="0"/>
              </a:rPr>
              <a:t>.</a:t>
            </a:r>
            <a:endParaRPr lang="en-US" sz="2400" b="1" dirty="0">
              <a:solidFill>
                <a:srgbClr val="1E1EF4"/>
              </a:solidFill>
              <a:latin typeface="Cambria" panose="02040503050406030204" pitchFamily="18" charset="0"/>
            </a:endParaRPr>
          </a:p>
          <a:p>
            <a:pPr algn="just"/>
            <a:r>
              <a:rPr lang="ro-RO" sz="2400" b="1" dirty="0" smtClean="0">
                <a:solidFill>
                  <a:srgbClr val="1E1EF4"/>
                </a:solidFill>
                <a:latin typeface="Cambria" panose="02040503050406030204" pitchFamily="18" charset="0"/>
              </a:rPr>
              <a:t>compilaţia </a:t>
            </a:r>
            <a:r>
              <a:rPr lang="ro-RO" sz="2400" b="1" dirty="0">
                <a:solidFill>
                  <a:srgbClr val="1E1EF4"/>
                </a:solidFill>
                <a:latin typeface="Cambria" panose="02040503050406030204" pitchFamily="18" charset="0"/>
              </a:rPr>
              <a:t>de fragmente din mai multe surse, fără trimiteri bibliografice clare la textele </a:t>
            </a:r>
            <a:r>
              <a:rPr lang="ro-RO" sz="2400" b="1" dirty="0" smtClean="0">
                <a:solidFill>
                  <a:srgbClr val="1E1EF4"/>
                </a:solidFill>
                <a:latin typeface="Cambria" panose="02040503050406030204" pitchFamily="18" charset="0"/>
              </a:rPr>
              <a:t>sursă</a:t>
            </a:r>
            <a:endParaRPr lang="ro-RO" sz="2400" b="1" dirty="0">
              <a:solidFill>
                <a:srgbClr val="1E1EF4"/>
              </a:solidFill>
              <a:latin typeface="Cambria" panose="02040503050406030204" pitchFamily="18" charset="0"/>
            </a:endParaRPr>
          </a:p>
          <a:p>
            <a:pPr algn="just"/>
            <a:r>
              <a:rPr lang="ro-RO" sz="2400" b="1" dirty="0" smtClean="0">
                <a:solidFill>
                  <a:srgbClr val="1E1EF4"/>
                </a:solidFill>
                <a:latin typeface="Cambria" panose="02040503050406030204" pitchFamily="18" charset="0"/>
              </a:rPr>
              <a:t>utilizarea </a:t>
            </a:r>
            <a:r>
              <a:rPr lang="ro-RO" sz="2400" b="1" dirty="0">
                <a:solidFill>
                  <a:srgbClr val="1E1EF4"/>
                </a:solidFill>
                <a:latin typeface="Cambria" panose="02040503050406030204" pitchFamily="18" charset="0"/>
              </a:rPr>
              <a:t>excesivă a altor surse, în detrimentul propriului </a:t>
            </a:r>
            <a:r>
              <a:rPr lang="ro-RO" sz="2400" b="1" dirty="0" smtClean="0">
                <a:solidFill>
                  <a:srgbClr val="1E1EF4"/>
                </a:solidFill>
                <a:latin typeface="Cambria" panose="02040503050406030204" pitchFamily="18" charset="0"/>
              </a:rPr>
              <a:t>aport</a:t>
            </a:r>
            <a:endParaRPr lang="en-US" sz="2400" b="1" dirty="0">
              <a:solidFill>
                <a:srgbClr val="1E1EF4"/>
              </a:solidFill>
              <a:latin typeface="Cambria" panose="02040503050406030204" pitchFamily="18" charset="0"/>
            </a:endParaRPr>
          </a:p>
          <a:p>
            <a:pPr algn="just"/>
            <a:endParaRPr lang="en-US" sz="2400" dirty="0">
              <a:solidFill>
                <a:srgbClr val="1E1EF4"/>
              </a:solidFill>
              <a:latin typeface="Cambria" panose="02040503050406030204" pitchFamily="18" charset="0"/>
            </a:endParaRPr>
          </a:p>
        </p:txBody>
      </p:sp>
    </p:spTree>
    <p:extLst>
      <p:ext uri="{BB962C8B-B14F-4D97-AF65-F5344CB8AC3E}">
        <p14:creationId xmlns:p14="http://schemas.microsoft.com/office/powerpoint/2010/main" val="1781011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109472"/>
          </a:xfrm>
        </p:spPr>
        <p:txBody>
          <a:bodyPr/>
          <a:lstStyle/>
          <a:p>
            <a:r>
              <a:rPr lang="ro-RO" sz="3600" b="1" dirty="0" smtClean="0">
                <a:solidFill>
                  <a:srgbClr val="FF0000"/>
                </a:solidFill>
                <a:latin typeface="Cambria" panose="02040503050406030204" pitchFamily="18" charset="0"/>
              </a:rPr>
              <a:t>4. Prezentarea cercetării</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p:txBody>
          <a:bodyPr>
            <a:normAutofit/>
          </a:bodyPr>
          <a:lstStyle/>
          <a:p>
            <a:pPr lvl="0"/>
            <a:r>
              <a:rPr lang="en-US" sz="3600" b="1" dirty="0" smtClean="0">
                <a:solidFill>
                  <a:srgbClr val="1E1EF4"/>
                </a:solidFill>
                <a:latin typeface="Cambria" panose="02040503050406030204" pitchFamily="18" charset="0"/>
              </a:rPr>
              <a:t>R</a:t>
            </a:r>
            <a:r>
              <a:rPr lang="ro-RO" sz="3600" b="1" dirty="0" err="1" smtClean="0">
                <a:solidFill>
                  <a:srgbClr val="1E1EF4"/>
                </a:solidFill>
                <a:latin typeface="Cambria" panose="02040503050406030204" pitchFamily="18" charset="0"/>
              </a:rPr>
              <a:t>evizuirea</a:t>
            </a:r>
            <a:r>
              <a:rPr lang="ro-RO" sz="3600" b="1" dirty="0" smtClean="0">
                <a:solidFill>
                  <a:srgbClr val="1E1EF4"/>
                </a:solidFill>
                <a:latin typeface="Cambria" panose="02040503050406030204" pitchFamily="18" charset="0"/>
              </a:rPr>
              <a:t> şi verificarea</a:t>
            </a:r>
            <a:r>
              <a:rPr lang="en-US" sz="3600" b="1" dirty="0" smtClean="0">
                <a:solidFill>
                  <a:srgbClr val="1E1EF4"/>
                </a:solidFill>
                <a:latin typeface="Cambria" panose="02040503050406030204" pitchFamily="18" charset="0"/>
              </a:rPr>
              <a:t> </a:t>
            </a:r>
            <a:endParaRPr lang="ro-RO" sz="3600" b="1" dirty="0" smtClean="0">
              <a:solidFill>
                <a:srgbClr val="1E1EF4"/>
              </a:solidFill>
              <a:latin typeface="Cambria" panose="02040503050406030204" pitchFamily="18" charset="0"/>
            </a:endParaRPr>
          </a:p>
          <a:p>
            <a:r>
              <a:rPr lang="en-US" sz="3600" b="1" dirty="0">
                <a:solidFill>
                  <a:srgbClr val="1E1EF4"/>
                </a:solidFill>
                <a:latin typeface="Cambria" panose="02040503050406030204" pitchFamily="18" charset="0"/>
              </a:rPr>
              <a:t>P</a:t>
            </a:r>
            <a:r>
              <a:rPr lang="ro-RO" sz="3600" b="1" dirty="0" err="1" smtClean="0">
                <a:solidFill>
                  <a:srgbClr val="1E1EF4"/>
                </a:solidFill>
                <a:latin typeface="Cambria" panose="02040503050406030204" pitchFamily="18" charset="0"/>
              </a:rPr>
              <a:t>ublicarea</a:t>
            </a:r>
            <a:endParaRPr lang="ro-RO" sz="3600" b="1" dirty="0" smtClean="0">
              <a:solidFill>
                <a:srgbClr val="1E1EF4"/>
              </a:solidFill>
              <a:latin typeface="Cambria" panose="02040503050406030204" pitchFamily="18" charset="0"/>
            </a:endParaRPr>
          </a:p>
          <a:p>
            <a:r>
              <a:rPr lang="en-US" sz="3600" b="1" dirty="0">
                <a:solidFill>
                  <a:srgbClr val="1E1EF4"/>
                </a:solidFill>
                <a:latin typeface="Cambria" panose="02040503050406030204" pitchFamily="18" charset="0"/>
              </a:rPr>
              <a:t>R</a:t>
            </a:r>
            <a:r>
              <a:rPr lang="ro-RO" sz="3600" b="1" dirty="0" err="1">
                <a:solidFill>
                  <a:srgbClr val="1E1EF4"/>
                </a:solidFill>
                <a:latin typeface="Cambria" panose="02040503050406030204" pitchFamily="18" charset="0"/>
              </a:rPr>
              <a:t>eflectarea</a:t>
            </a:r>
            <a:r>
              <a:rPr lang="en-US" sz="3600" b="1" dirty="0">
                <a:solidFill>
                  <a:srgbClr val="1E1EF4"/>
                </a:solidFill>
                <a:latin typeface="Cambria" panose="02040503050406030204" pitchFamily="18" charset="0"/>
              </a:rPr>
              <a:t> </a:t>
            </a:r>
            <a:endParaRPr lang="ro-RO" sz="3600" b="1" dirty="0" smtClean="0">
              <a:solidFill>
                <a:srgbClr val="1E1EF4"/>
              </a:solidFill>
              <a:latin typeface="Cambria" panose="02040503050406030204" pitchFamily="18" charset="0"/>
            </a:endParaRPr>
          </a:p>
          <a:p>
            <a:endParaRPr lang="ro-RO" sz="3600" b="1" dirty="0">
              <a:solidFill>
                <a:srgbClr val="1E1EF4"/>
              </a:solidFill>
              <a:latin typeface="Cambria" panose="02040503050406030204" pitchFamily="18" charset="0"/>
            </a:endParaRPr>
          </a:p>
          <a:p>
            <a:pPr lvl="0"/>
            <a:endParaRPr lang="en-US" sz="3600" b="1" dirty="0">
              <a:solidFill>
                <a:srgbClr val="1E1EF4"/>
              </a:solidFill>
              <a:latin typeface="Cambria" panose="020405030504060302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97" y="5148064"/>
            <a:ext cx="227965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199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a:solidFill>
                  <a:srgbClr val="FF0000"/>
                </a:solidFill>
                <a:latin typeface="Cambria" panose="02040503050406030204" pitchFamily="18" charset="0"/>
              </a:rPr>
              <a:t>4. Prezentarea cercetării</a:t>
            </a:r>
            <a:endParaRPr lang="en-US" sz="3600" dirty="0"/>
          </a:p>
        </p:txBody>
      </p:sp>
      <p:sp>
        <p:nvSpPr>
          <p:cNvPr id="3" name="Объект 2"/>
          <p:cNvSpPr>
            <a:spLocks noGrp="1"/>
          </p:cNvSpPr>
          <p:nvPr>
            <p:ph idx="1"/>
          </p:nvPr>
        </p:nvSpPr>
        <p:spPr>
          <a:xfrm>
            <a:off x="342900" y="1259633"/>
            <a:ext cx="6172200" cy="6908586"/>
          </a:xfrm>
        </p:spPr>
        <p:txBody>
          <a:bodyPr>
            <a:normAutofit lnSpcReduction="10000"/>
          </a:bodyPr>
          <a:lstStyle/>
          <a:p>
            <a:pPr marL="0" lvl="0" indent="0" algn="ctr">
              <a:buNone/>
            </a:pPr>
            <a:r>
              <a:rPr lang="en-US" b="1" dirty="0">
                <a:solidFill>
                  <a:srgbClr val="FF0000"/>
                </a:solidFill>
                <a:latin typeface="Cambria" panose="02040503050406030204" pitchFamily="18" charset="0"/>
              </a:rPr>
              <a:t>R</a:t>
            </a:r>
            <a:r>
              <a:rPr lang="ro-RO" b="1" dirty="0" err="1">
                <a:solidFill>
                  <a:srgbClr val="FF0000"/>
                </a:solidFill>
                <a:latin typeface="Cambria" panose="02040503050406030204" pitchFamily="18" charset="0"/>
              </a:rPr>
              <a:t>evizuirea</a:t>
            </a:r>
            <a:r>
              <a:rPr lang="ro-RO" b="1" dirty="0">
                <a:solidFill>
                  <a:srgbClr val="FF0000"/>
                </a:solidFill>
                <a:latin typeface="Cambria" panose="02040503050406030204" pitchFamily="18" charset="0"/>
              </a:rPr>
              <a:t> şi verificarea</a:t>
            </a:r>
            <a:r>
              <a:rPr lang="en-US" b="1" dirty="0">
                <a:solidFill>
                  <a:srgbClr val="FF0000"/>
                </a:solidFill>
                <a:latin typeface="Cambria" panose="02040503050406030204" pitchFamily="18" charset="0"/>
              </a:rPr>
              <a:t> </a:t>
            </a:r>
            <a:endParaRPr lang="ro-RO" b="1" dirty="0" smtClean="0">
              <a:solidFill>
                <a:srgbClr val="FF0000"/>
              </a:solidFill>
              <a:latin typeface="Cambria" panose="02040503050406030204" pitchFamily="18" charset="0"/>
            </a:endParaRPr>
          </a:p>
          <a:p>
            <a:pPr lvl="0" algn="just"/>
            <a:r>
              <a:rPr lang="en-US" b="1" dirty="0" smtClean="0">
                <a:solidFill>
                  <a:srgbClr val="FF0000"/>
                </a:solidFill>
                <a:latin typeface="Cambria" panose="02040503050406030204" pitchFamily="18" charset="0"/>
              </a:rPr>
              <a:t>REVIZUIREA</a:t>
            </a:r>
            <a:r>
              <a:rPr lang="ro-RO" b="1" dirty="0" smtClean="0">
                <a:solidFill>
                  <a:srgbClr val="1E1EF4"/>
                </a:solidFill>
                <a:latin typeface="Cambria" panose="02040503050406030204" pitchFamily="18" charset="0"/>
              </a:rPr>
              <a:t>:</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propoziţii</a:t>
            </a:r>
            <a:r>
              <a:rPr lang="en-US" b="1" dirty="0">
                <a:solidFill>
                  <a:srgbClr val="1E1EF4"/>
                </a:solidFill>
                <a:latin typeface="Cambria" panose="02040503050406030204" pitchFamily="18" charset="0"/>
              </a:rPr>
              <a:t> simple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complete; </a:t>
            </a:r>
            <a:r>
              <a:rPr lang="en-US" b="1" dirty="0" err="1" smtClean="0">
                <a:solidFill>
                  <a:srgbClr val="1E1EF4"/>
                </a:solidFill>
                <a:latin typeface="Cambria" panose="02040503050406030204" pitchFamily="18" charset="0"/>
              </a:rPr>
              <a:t>eliminarea</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cuvintelor</a:t>
            </a:r>
            <a:r>
              <a:rPr lang="en-US" b="1" dirty="0">
                <a:solidFill>
                  <a:srgbClr val="1E1EF4"/>
                </a:solidFill>
                <a:latin typeface="Cambria" panose="02040503050406030204" pitchFamily="18" charset="0"/>
              </a:rPr>
              <a:t> </a:t>
            </a:r>
            <a:r>
              <a:rPr lang="en-US" b="1" dirty="0" smtClean="0">
                <a:solidFill>
                  <a:srgbClr val="1E1EF4"/>
                </a:solidFill>
                <a:latin typeface="Cambria" panose="02040503050406030204" pitchFamily="18" charset="0"/>
              </a:rPr>
              <a:t>repetitive;</a:t>
            </a:r>
            <a:r>
              <a:rPr lang="ro-RO" b="1" dirty="0" smtClean="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respectarea</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ortografierii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gramaticii</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coerenţa</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ideilor</a:t>
            </a:r>
            <a:r>
              <a:rPr lang="en-US" b="1" dirty="0">
                <a:solidFill>
                  <a:srgbClr val="1E1EF4"/>
                </a:solidFill>
                <a:latin typeface="Cambria" panose="02040503050406030204" pitchFamily="18" charset="0"/>
              </a:rPr>
              <a:t>; </a:t>
            </a:r>
            <a:r>
              <a:rPr lang="en-US" b="1" dirty="0" smtClean="0">
                <a:solidFill>
                  <a:srgbClr val="1E1EF4"/>
                </a:solidFill>
                <a:latin typeface="Cambria" panose="02040503050406030204" pitchFamily="18" charset="0"/>
              </a:rPr>
              <a:t>e </a:t>
            </a:r>
            <a:r>
              <a:rPr lang="en-US" b="1" dirty="0" err="1">
                <a:solidFill>
                  <a:srgbClr val="1E1EF4"/>
                </a:solidFill>
                <a:latin typeface="Cambria" panose="02040503050406030204" pitchFamily="18" charset="0"/>
              </a:rPr>
              <a:t>necesar</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adaugi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sau</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elimini</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idei</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lvl="0" algn="just"/>
            <a:r>
              <a:rPr lang="en-US" b="1" dirty="0" smtClean="0">
                <a:solidFill>
                  <a:srgbClr val="FF0000"/>
                </a:solidFill>
                <a:latin typeface="Cambria" panose="02040503050406030204" pitchFamily="18" charset="0"/>
              </a:rPr>
              <a:t>VERIFICAREA</a:t>
            </a:r>
            <a:r>
              <a:rPr lang="ro-RO" b="1" dirty="0" smtClean="0">
                <a:solidFill>
                  <a:srgbClr val="FF0000"/>
                </a:solidFill>
                <a:latin typeface="Cambria" panose="02040503050406030204" pitchFamily="18" charset="0"/>
              </a:rPr>
              <a:t>:</a:t>
            </a:r>
            <a:r>
              <a:rPr lang="en-US" b="1" dirty="0" smtClean="0">
                <a:solidFill>
                  <a:srgbClr val="FF0000"/>
                </a:solidFill>
                <a:latin typeface="Cambria" panose="02040503050406030204" pitchFamily="18" charset="0"/>
              </a:rPr>
              <a:t> </a:t>
            </a:r>
            <a:r>
              <a:rPr lang="en-US" b="1" dirty="0">
                <a:solidFill>
                  <a:srgbClr val="1E1EF4"/>
                </a:solidFill>
                <a:latin typeface="Cambria" panose="02040503050406030204" pitchFamily="18" charset="0"/>
              </a:rPr>
              <a:t>Ai </a:t>
            </a:r>
            <a:r>
              <a:rPr lang="en-US" b="1" dirty="0" err="1">
                <a:solidFill>
                  <a:srgbClr val="1E1EF4"/>
                </a:solidFill>
                <a:latin typeface="Cambria" panose="02040503050406030204" pitchFamily="18" charset="0"/>
              </a:rPr>
              <a:t>verificat</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dacă</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răspuns</a:t>
            </a:r>
            <a:r>
              <a:rPr lang="en-US" b="1" dirty="0">
                <a:solidFill>
                  <a:srgbClr val="1E1EF4"/>
                </a:solidFill>
                <a:latin typeface="Cambria" panose="02040503050406030204" pitchFamily="18" charset="0"/>
              </a:rPr>
              <a:t> la </a:t>
            </a:r>
            <a:r>
              <a:rPr lang="en-US" b="1" dirty="0" err="1">
                <a:solidFill>
                  <a:srgbClr val="1E1EF4"/>
                </a:solidFill>
                <a:latin typeface="Cambria" panose="02040503050406030204" pitchFamily="18" charset="0"/>
              </a:rPr>
              <a:t>întrebarea</a:t>
            </a:r>
            <a:r>
              <a:rPr lang="en-US" b="1" dirty="0">
                <a:solidFill>
                  <a:srgbClr val="1E1EF4"/>
                </a:solidFill>
                <a:latin typeface="Cambria" panose="02040503050406030204" pitchFamily="18" charset="0"/>
              </a:rPr>
              <a:t> de </a:t>
            </a:r>
            <a:r>
              <a:rPr lang="en-US" b="1" dirty="0" err="1" smtClean="0">
                <a:solidFill>
                  <a:srgbClr val="1E1EF4"/>
                </a:solidFill>
                <a:latin typeface="Cambria" panose="02040503050406030204" pitchFamily="18" charset="0"/>
              </a:rPr>
              <a:t>cercetare</a:t>
            </a:r>
            <a:r>
              <a:rPr lang="ro-RO" b="1" dirty="0" smtClean="0">
                <a:solidFill>
                  <a:srgbClr val="1E1EF4"/>
                </a:solidFill>
                <a:latin typeface="Cambria" panose="02040503050406030204" pitchFamily="18" charset="0"/>
              </a:rPr>
              <a:t>?</a:t>
            </a:r>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A</a:t>
            </a:r>
            <a:r>
              <a:rPr lang="en-US" b="1" dirty="0" err="1" smtClean="0">
                <a:solidFill>
                  <a:srgbClr val="1E1EF4"/>
                </a:solidFill>
                <a:latin typeface="Cambria" panose="02040503050406030204" pitchFamily="18" charset="0"/>
              </a:rPr>
              <a:t>i</a:t>
            </a:r>
            <a:r>
              <a:rPr lang="en-US" b="1" dirty="0" smtClean="0">
                <a:solidFill>
                  <a:srgbClr val="1E1EF4"/>
                </a:solidFill>
                <a:latin typeface="Cambria" panose="02040503050406030204" pitchFamily="18" charset="0"/>
              </a:rPr>
              <a:t> </a:t>
            </a:r>
            <a:r>
              <a:rPr lang="en-US" b="1" dirty="0">
                <a:solidFill>
                  <a:srgbClr val="1E1EF4"/>
                </a:solidFill>
                <a:latin typeface="Cambria" panose="02040503050406030204" pitchFamily="18" charset="0"/>
              </a:rPr>
              <a:t>un </a:t>
            </a:r>
            <a:r>
              <a:rPr lang="en-US" b="1" dirty="0" err="1">
                <a:solidFill>
                  <a:srgbClr val="1E1EF4"/>
                </a:solidFill>
                <a:latin typeface="Cambria" panose="02040503050406030204" pitchFamily="18" charset="0"/>
              </a:rPr>
              <a:t>titlu</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o </a:t>
            </a:r>
            <a:r>
              <a:rPr lang="ro-RO" b="1" dirty="0" smtClean="0">
                <a:solidFill>
                  <a:srgbClr val="1E1EF4"/>
                </a:solidFill>
                <a:latin typeface="Cambria" panose="02040503050406030204" pitchFamily="18" charset="0"/>
              </a:rPr>
              <a:t>listă de referinţe?</a:t>
            </a:r>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Ai</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dus</a:t>
            </a:r>
            <a:r>
              <a:rPr lang="en-US" b="1" dirty="0">
                <a:solidFill>
                  <a:srgbClr val="1E1EF4"/>
                </a:solidFill>
                <a:latin typeface="Cambria" panose="02040503050406030204" pitchFamily="18" charset="0"/>
              </a:rPr>
              <a:t> la final </a:t>
            </a:r>
            <a:r>
              <a:rPr lang="en-US" b="1" dirty="0" err="1" smtClean="0">
                <a:solidFill>
                  <a:srgbClr val="1E1EF4"/>
                </a:solidFill>
                <a:latin typeface="Cambria" panose="02040503050406030204" pitchFamily="18" charset="0"/>
              </a:rPr>
              <a:t>cercetarea</a:t>
            </a:r>
            <a:r>
              <a:rPr lang="ro-RO" b="1" dirty="0" smtClean="0">
                <a:solidFill>
                  <a:srgbClr val="1E1EF4"/>
                </a:solidFill>
                <a:latin typeface="Cambria" panose="02040503050406030204" pitchFamily="18" charset="0"/>
              </a:rPr>
              <a:t>? A</a:t>
            </a:r>
            <a:r>
              <a:rPr lang="en-US" b="1" dirty="0" err="1" smtClean="0">
                <a:solidFill>
                  <a:srgbClr val="1E1EF4"/>
                </a:solidFill>
                <a:latin typeface="Cambria" panose="02040503050406030204" pitchFamily="18" charset="0"/>
              </a:rPr>
              <a:t>i</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cerut</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părerea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unui</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profesionist</a:t>
            </a:r>
            <a:r>
              <a:rPr lang="ro-RO" b="1" dirty="0" smtClean="0">
                <a:solidFill>
                  <a:srgbClr val="1E1EF4"/>
                </a:solidFill>
                <a:latin typeface="Cambria" panose="02040503050406030204" pitchFamily="18" charset="0"/>
              </a:rPr>
              <a:t>?</a:t>
            </a:r>
            <a:endParaRPr lang="ro-RO"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42080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342900" y="467545"/>
            <a:ext cx="6172200" cy="7700674"/>
          </a:xfrm>
        </p:spPr>
        <p:txBody>
          <a:bodyPr>
            <a:normAutofit/>
          </a:bodyPr>
          <a:lstStyle/>
          <a:p>
            <a:pPr algn="just"/>
            <a:r>
              <a:rPr lang="ro-RO" sz="3600" b="1" dirty="0">
                <a:solidFill>
                  <a:srgbClr val="1E1EF4"/>
                </a:solidFill>
                <a:latin typeface="Cambria" panose="02040503050406030204" pitchFamily="18" charset="0"/>
              </a:rPr>
              <a:t>După redactarea lucrării şi mai ales după dactilografierea ei autorul trebuie să facă o revizuire a ei, atât din punct de vedere stilistic, cât şi al conţinutului ştiinţific; se verifică aparatul critic, numele proprii</a:t>
            </a:r>
            <a:r>
              <a:rPr lang="en-US" sz="3600" b="1" dirty="0">
                <a:solidFill>
                  <a:srgbClr val="1E1EF4"/>
                </a:solidFill>
                <a:latin typeface="Cambria" panose="02040503050406030204" pitchFamily="18" charset="0"/>
              </a:rPr>
              <a:t>, </a:t>
            </a:r>
            <a:r>
              <a:rPr lang="ro-RO" sz="3600" b="1" dirty="0">
                <a:solidFill>
                  <a:srgbClr val="1E1EF4"/>
                </a:solidFill>
                <a:latin typeface="Cambria" panose="02040503050406030204" pitchFamily="18" charset="0"/>
              </a:rPr>
              <a:t>denumirile localităţilor, se uniformizează trimiterile şi </a:t>
            </a:r>
            <a:r>
              <a:rPr lang="ro-RO" sz="3600" b="1" dirty="0" smtClean="0">
                <a:solidFill>
                  <a:srgbClr val="1E1EF4"/>
                </a:solidFill>
                <a:latin typeface="Cambria" panose="02040503050406030204" pitchFamily="18" charset="0"/>
              </a:rPr>
              <a:t>prescurtările</a:t>
            </a:r>
            <a:endParaRPr lang="ro-RO" sz="3600" b="1" dirty="0">
              <a:solidFill>
                <a:srgbClr val="1E1EF4"/>
              </a:solidFill>
              <a:latin typeface="Cambria" panose="02040503050406030204" pitchFamily="18" charset="0"/>
            </a:endParaRPr>
          </a:p>
          <a:p>
            <a:pPr algn="just"/>
            <a:endParaRPr lang="en-US" sz="3600" dirty="0"/>
          </a:p>
        </p:txBody>
      </p:sp>
    </p:spTree>
    <p:extLst>
      <p:ext uri="{BB962C8B-B14F-4D97-AF65-F5344CB8AC3E}">
        <p14:creationId xmlns:p14="http://schemas.microsoft.com/office/powerpoint/2010/main" val="97363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037464"/>
          </a:xfrm>
        </p:spPr>
        <p:txBody>
          <a:bodyPr>
            <a:normAutofit fontScale="90000"/>
          </a:bodyPr>
          <a:lstStyle/>
          <a:p>
            <a:r>
              <a:rPr lang="ro-RO" sz="3600" b="1" dirty="0" smtClean="0">
                <a:solidFill>
                  <a:srgbClr val="FF0000"/>
                </a:solidFill>
                <a:latin typeface="Cambria" panose="02040503050406030204" pitchFamily="18" charset="0"/>
              </a:rPr>
              <a:t>Etapele dezvoltării unei teme de cercetare</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a:xfrm>
            <a:off x="332656" y="1331640"/>
            <a:ext cx="6172200" cy="6908587"/>
          </a:xfrm>
        </p:spPr>
        <p:txBody>
          <a:bodyPr/>
          <a:lstStyle/>
          <a:p>
            <a:pPr algn="just"/>
            <a:r>
              <a:rPr lang="ro-RO" b="1" dirty="0" smtClean="0">
                <a:solidFill>
                  <a:srgbClr val="1E1EF4"/>
                </a:solidFill>
                <a:latin typeface="Cambria" panose="02040503050406030204" pitchFamily="18" charset="0"/>
              </a:rPr>
              <a:t>Studenţii efectuează cercetări în scopul elaborării: referatelor/sintezelor, proiectelor, comunicări la reuniuni, teze/proiecte de licenţă master, doctorat, auto-dezvoltare etc.</a:t>
            </a:r>
          </a:p>
          <a:p>
            <a:pPr algn="just"/>
            <a:r>
              <a:rPr lang="ro-RO" b="1" dirty="0" smtClean="0">
                <a:solidFill>
                  <a:srgbClr val="FF0000"/>
                </a:solidFill>
                <a:latin typeface="Cambria" panose="02040503050406030204" pitchFamily="18" charset="0"/>
              </a:rPr>
              <a:t>Etapele procesului de cercetare: </a:t>
            </a:r>
          </a:p>
          <a:p>
            <a:pPr lvl="1" algn="just">
              <a:buFont typeface="Wingdings" panose="05000000000000000000" pitchFamily="2" charset="2"/>
              <a:buChar char="ü"/>
            </a:pPr>
            <a:r>
              <a:rPr lang="ro-RO" b="1" dirty="0" smtClean="0">
                <a:solidFill>
                  <a:srgbClr val="1E1EF4"/>
                </a:solidFill>
                <a:latin typeface="Cambria" panose="02040503050406030204" pitchFamily="18" charset="0"/>
              </a:rPr>
              <a:t>definirea temei</a:t>
            </a:r>
          </a:p>
          <a:p>
            <a:pPr lvl="1" algn="just">
              <a:buFont typeface="Wingdings" panose="05000000000000000000" pitchFamily="2" charset="2"/>
              <a:buChar char="ü"/>
            </a:pPr>
            <a:r>
              <a:rPr lang="ro-RO" b="1" dirty="0">
                <a:solidFill>
                  <a:srgbClr val="1E1EF4"/>
                </a:solidFill>
                <a:latin typeface="Cambria" panose="02040503050406030204" pitchFamily="18" charset="0"/>
              </a:rPr>
              <a:t>c</a:t>
            </a:r>
            <a:r>
              <a:rPr lang="ro-RO" b="1" dirty="0" smtClean="0">
                <a:solidFill>
                  <a:srgbClr val="1E1EF4"/>
                </a:solidFill>
                <a:latin typeface="Cambria" panose="02040503050406030204" pitchFamily="18" charset="0"/>
              </a:rPr>
              <a:t>ercetarea temei</a:t>
            </a:r>
          </a:p>
          <a:p>
            <a:pPr lvl="1" algn="just">
              <a:buFont typeface="Wingdings" panose="05000000000000000000" pitchFamily="2" charset="2"/>
              <a:buChar char="ü"/>
            </a:pPr>
            <a:r>
              <a:rPr lang="ro-RO" b="1" dirty="0" smtClean="0">
                <a:solidFill>
                  <a:srgbClr val="1E1EF4"/>
                </a:solidFill>
                <a:latin typeface="Cambria" panose="02040503050406030204" pitchFamily="18" charset="0"/>
              </a:rPr>
              <a:t>dezvoltarea temei</a:t>
            </a:r>
          </a:p>
          <a:p>
            <a:pPr lvl="1" algn="just">
              <a:buFont typeface="Wingdings" panose="05000000000000000000" pitchFamily="2" charset="2"/>
              <a:buChar char="ü"/>
            </a:pPr>
            <a:r>
              <a:rPr lang="ro-RO" b="1" dirty="0">
                <a:solidFill>
                  <a:srgbClr val="1E1EF4"/>
                </a:solidFill>
                <a:latin typeface="Cambria" panose="02040503050406030204" pitchFamily="18" charset="0"/>
              </a:rPr>
              <a:t>p</a:t>
            </a:r>
            <a:r>
              <a:rPr lang="ro-RO" b="1" dirty="0" smtClean="0">
                <a:solidFill>
                  <a:srgbClr val="1E1EF4"/>
                </a:solidFill>
                <a:latin typeface="Cambria" panose="02040503050406030204" pitchFamily="18" charset="0"/>
              </a:rPr>
              <a:t>rezentarea cercetării</a:t>
            </a: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3637401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b="1" dirty="0">
                <a:solidFill>
                  <a:srgbClr val="FF0000"/>
                </a:solidFill>
                <a:latin typeface="Cambria" panose="02040503050406030204" pitchFamily="18" charset="0"/>
              </a:rPr>
              <a:t>4. Prezentarea cercetării</a:t>
            </a:r>
            <a:endParaRPr lang="en-US" dirty="0"/>
          </a:p>
        </p:txBody>
      </p:sp>
      <p:sp>
        <p:nvSpPr>
          <p:cNvPr id="3" name="Объект 2"/>
          <p:cNvSpPr>
            <a:spLocks noGrp="1"/>
          </p:cNvSpPr>
          <p:nvPr>
            <p:ph idx="1"/>
          </p:nvPr>
        </p:nvSpPr>
        <p:spPr/>
        <p:txBody>
          <a:bodyPr/>
          <a:lstStyle/>
          <a:p>
            <a:pPr marL="0" indent="0" algn="ctr">
              <a:buNone/>
            </a:pPr>
            <a:r>
              <a:rPr lang="en-US" b="1" dirty="0">
                <a:solidFill>
                  <a:srgbClr val="FF0000"/>
                </a:solidFill>
                <a:latin typeface="Cambria" panose="02040503050406030204" pitchFamily="18" charset="0"/>
              </a:rPr>
              <a:t>PUBLICAREA </a:t>
            </a:r>
            <a:endParaRPr lang="ro-RO" b="1" dirty="0" smtClean="0">
              <a:solidFill>
                <a:srgbClr val="FF0000"/>
              </a:solidFill>
              <a:latin typeface="Cambria" panose="02040503050406030204" pitchFamily="18" charset="0"/>
            </a:endParaRPr>
          </a:p>
          <a:p>
            <a:pPr marL="0" indent="0" algn="ctr">
              <a:buNone/>
            </a:pPr>
            <a:r>
              <a:rPr lang="en-US" b="1" dirty="0" smtClean="0">
                <a:solidFill>
                  <a:srgbClr val="1E1EF4"/>
                </a:solidFill>
                <a:latin typeface="Cambria" panose="02040503050406030204" pitchFamily="18" charset="0"/>
              </a:rPr>
              <a:t>O </a:t>
            </a:r>
            <a:r>
              <a:rPr lang="en-US" b="1" dirty="0" err="1">
                <a:solidFill>
                  <a:srgbClr val="1E1EF4"/>
                </a:solidFill>
                <a:latin typeface="Cambria" panose="02040503050406030204" pitchFamily="18" charset="0"/>
              </a:rPr>
              <a:t>temă</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cercetare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poate</a:t>
            </a:r>
            <a:r>
              <a:rPr lang="en-US" b="1" dirty="0">
                <a:solidFill>
                  <a:srgbClr val="1E1EF4"/>
                </a:solidFill>
                <a:latin typeface="Cambria" panose="02040503050406030204" pitchFamily="18" charset="0"/>
              </a:rPr>
              <a:t> fi </a:t>
            </a:r>
            <a:r>
              <a:rPr lang="en-US" b="1" dirty="0" err="1">
                <a:solidFill>
                  <a:srgbClr val="1E1EF4"/>
                </a:solidFill>
                <a:latin typeface="Cambria" panose="02040503050406030204" pitchFamily="18" charset="0"/>
              </a:rPr>
              <a:t>publicată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versiunile</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a:buFont typeface="Wingdings" panose="05000000000000000000" pitchFamily="2" charset="2"/>
              <a:buChar char="ü"/>
            </a:pPr>
            <a:r>
              <a:rPr lang="en-US" b="1" dirty="0" err="1" smtClean="0">
                <a:solidFill>
                  <a:srgbClr val="1E1EF4"/>
                </a:solidFill>
                <a:latin typeface="Cambria" panose="02040503050406030204" pitchFamily="18" charset="0"/>
              </a:rPr>
              <a:t>tipărită</a:t>
            </a:r>
            <a:r>
              <a:rPr lang="en-US" b="1" dirty="0" smtClean="0">
                <a:solidFill>
                  <a:srgbClr val="1E1EF4"/>
                </a:solidFill>
                <a:latin typeface="Cambria" panose="02040503050406030204" pitchFamily="18" charset="0"/>
              </a:rPr>
              <a:t> </a:t>
            </a:r>
            <a:r>
              <a:rPr lang="en-US" dirty="0">
                <a:solidFill>
                  <a:srgbClr val="1E1EF4"/>
                </a:solidFill>
                <a:latin typeface="Cambria" panose="02040503050406030204" pitchFamily="18" charset="0"/>
              </a:rPr>
              <a:t>(carte, </a:t>
            </a:r>
            <a:r>
              <a:rPr lang="en-US" dirty="0" err="1" smtClean="0">
                <a:solidFill>
                  <a:srgbClr val="1E1EF4"/>
                </a:solidFill>
                <a:latin typeface="Cambria" panose="02040503050406030204" pitchFamily="18" charset="0"/>
              </a:rPr>
              <a:t>articol</a:t>
            </a:r>
            <a:r>
              <a:rPr lang="ro-RO"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 </a:t>
            </a:r>
            <a:r>
              <a:rPr lang="ro-RO" dirty="0" smtClean="0">
                <a:solidFill>
                  <a:srgbClr val="1E1EF4"/>
                </a:solidFill>
                <a:latin typeface="Cambria" panose="02040503050406030204" pitchFamily="18" charset="0"/>
              </a:rPr>
              <a:t>cerinţe în funcţie de publicaţia concretă)</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a:buFont typeface="Wingdings" panose="05000000000000000000" pitchFamily="2" charset="2"/>
              <a:buChar char="ü"/>
            </a:pPr>
            <a:r>
              <a:rPr lang="en-US" b="1" dirty="0" err="1" smtClean="0">
                <a:solidFill>
                  <a:srgbClr val="1E1EF4"/>
                </a:solidFill>
                <a:latin typeface="Cambria" panose="02040503050406030204" pitchFamily="18" charset="0"/>
              </a:rPr>
              <a:t>electronică</a:t>
            </a:r>
            <a:r>
              <a:rPr lang="en-US" b="1" dirty="0" smtClean="0">
                <a:solidFill>
                  <a:srgbClr val="1E1EF4"/>
                </a:solidFill>
                <a:latin typeface="Cambria" panose="02040503050406030204" pitchFamily="18" charset="0"/>
              </a:rPr>
              <a:t> </a:t>
            </a:r>
            <a:r>
              <a:rPr lang="en-US" dirty="0">
                <a:solidFill>
                  <a:srgbClr val="1E1EF4"/>
                </a:solidFill>
                <a:latin typeface="Cambria" panose="02040503050406030204" pitchFamily="18" charset="0"/>
              </a:rPr>
              <a:t>(.doc; .</a:t>
            </a:r>
            <a:r>
              <a:rPr lang="en-US" dirty="0" err="1">
                <a:solidFill>
                  <a:srgbClr val="1E1EF4"/>
                </a:solidFill>
                <a:latin typeface="Cambria" panose="02040503050406030204" pitchFamily="18" charset="0"/>
              </a:rPr>
              <a:t>htm</a:t>
            </a:r>
            <a:r>
              <a:rPr lang="en-US" dirty="0">
                <a:solidFill>
                  <a:srgbClr val="1E1EF4"/>
                </a:solidFill>
                <a:latin typeface="Cambria" panose="02040503050406030204" pitchFamily="18" charset="0"/>
              </a:rPr>
              <a:t>; .</a:t>
            </a:r>
            <a:r>
              <a:rPr lang="en-US" dirty="0" err="1" smtClean="0">
                <a:solidFill>
                  <a:srgbClr val="1E1EF4"/>
                </a:solidFill>
                <a:latin typeface="Cambria" panose="02040503050406030204" pitchFamily="18" charset="0"/>
              </a:rPr>
              <a:t>pdf</a:t>
            </a:r>
            <a:r>
              <a:rPr lang="en-US" dirty="0" smtClean="0">
                <a:solidFill>
                  <a:srgbClr val="1E1EF4"/>
                </a:solidFill>
                <a:latin typeface="Cambria" panose="02040503050406030204" pitchFamily="18" charset="0"/>
              </a:rPr>
              <a:t>)</a:t>
            </a:r>
            <a:endParaRPr lang="ro-RO" dirty="0" smtClean="0">
              <a:solidFill>
                <a:srgbClr val="1E1EF4"/>
              </a:solidFill>
              <a:latin typeface="Cambria" panose="02040503050406030204" pitchFamily="18" charset="0"/>
            </a:endParaRPr>
          </a:p>
          <a:p>
            <a:pPr>
              <a:buFont typeface="Wingdings" panose="05000000000000000000" pitchFamily="2" charset="2"/>
              <a:buChar char="ü"/>
            </a:pPr>
            <a:r>
              <a:rPr lang="en-US" b="1" dirty="0" err="1" smtClean="0">
                <a:solidFill>
                  <a:srgbClr val="1E1EF4"/>
                </a:solidFill>
                <a:latin typeface="Cambria" panose="02040503050406030204" pitchFamily="18" charset="0"/>
              </a:rPr>
              <a:t>orală</a:t>
            </a:r>
            <a:r>
              <a:rPr lang="en-US" b="1" dirty="0" smtClean="0">
                <a:solidFill>
                  <a:srgbClr val="1E1EF4"/>
                </a:solidFill>
                <a:latin typeface="Cambria" panose="02040503050406030204" pitchFamily="18" charset="0"/>
              </a:rPr>
              <a:t> </a:t>
            </a:r>
            <a:r>
              <a:rPr lang="en-US" dirty="0">
                <a:solidFill>
                  <a:srgbClr val="1E1EF4"/>
                </a:solidFill>
                <a:latin typeface="Cambria" panose="02040503050406030204" pitchFamily="18" charset="0"/>
              </a:rPr>
              <a:t>(</a:t>
            </a:r>
            <a:r>
              <a:rPr lang="en-US" dirty="0" err="1">
                <a:solidFill>
                  <a:srgbClr val="1E1EF4"/>
                </a:solidFill>
                <a:latin typeface="Cambria" panose="02040503050406030204" pitchFamily="18" charset="0"/>
              </a:rPr>
              <a:t>prezentare</a:t>
            </a:r>
            <a:r>
              <a:rPr lang="en-US" dirty="0">
                <a:solidFill>
                  <a:srgbClr val="1E1EF4"/>
                </a:solidFill>
                <a:latin typeface="Cambria" panose="02040503050406030204" pitchFamily="18" charset="0"/>
              </a:rPr>
              <a:t> </a:t>
            </a:r>
            <a:r>
              <a:rPr lang="en-US" dirty="0" err="1">
                <a:solidFill>
                  <a:srgbClr val="1E1EF4"/>
                </a:solidFill>
                <a:latin typeface="Cambria" panose="02040503050406030204" pitchFamily="18" charset="0"/>
              </a:rPr>
              <a:t>publică</a:t>
            </a:r>
            <a:r>
              <a:rPr lang="en-US" dirty="0">
                <a:solidFill>
                  <a:srgbClr val="1E1EF4"/>
                </a:solidFill>
                <a:latin typeface="Cambria" panose="02040503050406030204" pitchFamily="18" charset="0"/>
              </a:rPr>
              <a:t>) </a:t>
            </a:r>
          </a:p>
        </p:txBody>
      </p:sp>
    </p:spTree>
    <p:extLst>
      <p:ext uri="{BB962C8B-B14F-4D97-AF65-F5344CB8AC3E}">
        <p14:creationId xmlns:p14="http://schemas.microsoft.com/office/powerpoint/2010/main" val="90827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21440"/>
          </a:xfrm>
        </p:spPr>
        <p:txBody>
          <a:bodyPr>
            <a:noAutofit/>
          </a:bodyPr>
          <a:lstStyle/>
          <a:p>
            <a:r>
              <a:rPr lang="ro-RO" sz="3600" b="1" dirty="0">
                <a:solidFill>
                  <a:srgbClr val="FF0000"/>
                </a:solidFill>
                <a:latin typeface="Cambria" panose="02040503050406030204" pitchFamily="18" charset="0"/>
              </a:rPr>
              <a:t>4. Prezentarea cercetării</a:t>
            </a:r>
            <a:endParaRPr lang="en-US" sz="3600" dirty="0"/>
          </a:p>
        </p:txBody>
      </p:sp>
      <p:sp>
        <p:nvSpPr>
          <p:cNvPr id="3" name="Объект 2"/>
          <p:cNvSpPr>
            <a:spLocks noGrp="1"/>
          </p:cNvSpPr>
          <p:nvPr>
            <p:ph idx="1"/>
          </p:nvPr>
        </p:nvSpPr>
        <p:spPr>
          <a:xfrm>
            <a:off x="342900" y="1115617"/>
            <a:ext cx="6172200" cy="7052602"/>
          </a:xfrm>
        </p:spPr>
        <p:txBody>
          <a:bodyPr>
            <a:normAutofit fontScale="70000" lnSpcReduction="20000"/>
          </a:bodyPr>
          <a:lstStyle/>
          <a:p>
            <a:pPr marL="0" indent="0" algn="ctr">
              <a:buNone/>
            </a:pPr>
            <a:r>
              <a:rPr lang="ro-RO" b="1" dirty="0" smtClean="0">
                <a:solidFill>
                  <a:srgbClr val="FF0000"/>
                </a:solidFill>
                <a:latin typeface="Cambria" panose="02040503050406030204" pitchFamily="18" charset="0"/>
              </a:rPr>
              <a:t>Reguli prezentare PowerPoint : </a:t>
            </a:r>
          </a:p>
          <a:p>
            <a:pPr algn="just"/>
            <a:r>
              <a:rPr lang="ro-RO" sz="3300" b="1" dirty="0" smtClean="0">
                <a:solidFill>
                  <a:srgbClr val="1E1EF4"/>
                </a:solidFill>
                <a:latin typeface="Cambria" panose="02040503050406030204" pitchFamily="18" charset="0"/>
              </a:rPr>
              <a:t>denumirea diapozitivelor</a:t>
            </a:r>
          </a:p>
          <a:p>
            <a:pPr algn="just"/>
            <a:r>
              <a:rPr lang="ro-RO" sz="3300" b="1" dirty="0" smtClean="0">
                <a:solidFill>
                  <a:srgbClr val="1E1EF4"/>
                </a:solidFill>
                <a:latin typeface="Cambria" panose="02040503050406030204" pitchFamily="18" charset="0"/>
              </a:rPr>
              <a:t>titlul problematicii pe fiecare </a:t>
            </a:r>
            <a:r>
              <a:rPr lang="ro-RO" sz="3300" b="1" dirty="0" err="1" smtClean="0">
                <a:solidFill>
                  <a:srgbClr val="1E1EF4"/>
                </a:solidFill>
                <a:latin typeface="Cambria" panose="02040503050406030204" pitchFamily="18" charset="0"/>
              </a:rPr>
              <a:t>slide</a:t>
            </a:r>
            <a:endParaRPr lang="ro-RO" sz="3300" b="1" dirty="0" smtClean="0">
              <a:solidFill>
                <a:srgbClr val="1E1EF4"/>
              </a:solidFill>
              <a:latin typeface="Cambria" panose="02040503050406030204" pitchFamily="18" charset="0"/>
            </a:endParaRPr>
          </a:p>
          <a:p>
            <a:pPr algn="just"/>
            <a:r>
              <a:rPr lang="ro-RO" sz="3300" b="1" dirty="0" smtClean="0">
                <a:solidFill>
                  <a:srgbClr val="1E1EF4"/>
                </a:solidFill>
                <a:latin typeface="Cambria" panose="02040503050406030204" pitchFamily="18" charset="0"/>
              </a:rPr>
              <a:t>limitarea punctuaţiei şi evitarea majusculelor</a:t>
            </a:r>
          </a:p>
          <a:p>
            <a:pPr algn="just"/>
            <a:r>
              <a:rPr lang="ro-RO" sz="3300" b="1" dirty="0" smtClean="0">
                <a:solidFill>
                  <a:srgbClr val="1E1EF4"/>
                </a:solidFill>
                <a:latin typeface="Cambria" panose="02040503050406030204" pitchFamily="18" charset="0"/>
              </a:rPr>
              <a:t>mărimea caracterelor: 24-30 pt.</a:t>
            </a:r>
          </a:p>
          <a:p>
            <a:pPr algn="just"/>
            <a:r>
              <a:rPr lang="ro-RO" sz="3300" b="1" dirty="0" smtClean="0">
                <a:solidFill>
                  <a:srgbClr val="1E1EF4"/>
                </a:solidFill>
                <a:latin typeface="Cambria" panose="02040503050406030204" pitchFamily="18" charset="0"/>
              </a:rPr>
              <a:t>contraste pentru text şi fond</a:t>
            </a:r>
          </a:p>
          <a:p>
            <a:pPr algn="just"/>
            <a:r>
              <a:rPr lang="ro-RO" sz="3300" b="1" dirty="0" smtClean="0">
                <a:solidFill>
                  <a:srgbClr val="1E1EF4"/>
                </a:solidFill>
                <a:latin typeface="Cambria" panose="02040503050406030204" pitchFamily="18" charset="0"/>
              </a:rPr>
              <a:t>numărul </a:t>
            </a:r>
            <a:r>
              <a:rPr lang="ro-RO" sz="3300" b="1" dirty="0" err="1" smtClean="0">
                <a:solidFill>
                  <a:srgbClr val="1E1EF4"/>
                </a:solidFill>
                <a:latin typeface="Cambria" panose="02040503050406030204" pitchFamily="18" charset="0"/>
              </a:rPr>
              <a:t>slide-urilor</a:t>
            </a:r>
            <a:r>
              <a:rPr lang="ro-RO" sz="3300" b="1" dirty="0" smtClean="0">
                <a:solidFill>
                  <a:srgbClr val="1E1EF4"/>
                </a:solidFill>
                <a:latin typeface="Cambria" panose="02040503050406030204" pitchFamily="18" charset="0"/>
              </a:rPr>
              <a:t>: 20-30 max.</a:t>
            </a:r>
          </a:p>
          <a:p>
            <a:pPr algn="just"/>
            <a:r>
              <a:rPr lang="ro-RO" sz="3300" b="1" dirty="0" smtClean="0">
                <a:solidFill>
                  <a:srgbClr val="1E1EF4"/>
                </a:solidFill>
                <a:latin typeface="Cambria" panose="02040503050406030204" pitchFamily="18" charset="0"/>
              </a:rPr>
              <a:t>rularea </a:t>
            </a:r>
            <a:r>
              <a:rPr lang="ro-RO" sz="3300" b="1" dirty="0" err="1" smtClean="0">
                <a:solidFill>
                  <a:srgbClr val="1E1EF4"/>
                </a:solidFill>
                <a:latin typeface="Cambria" panose="02040503050406030204" pitchFamily="18" charset="0"/>
              </a:rPr>
              <a:t>slide-urilor</a:t>
            </a:r>
            <a:r>
              <a:rPr lang="ro-RO" sz="3300" b="1" dirty="0" smtClean="0">
                <a:solidFill>
                  <a:srgbClr val="1E1EF4"/>
                </a:solidFill>
                <a:latin typeface="Cambria" panose="02040503050406030204" pitchFamily="18" charset="0"/>
              </a:rPr>
              <a:t>: aprox. 1 </a:t>
            </a:r>
            <a:r>
              <a:rPr lang="ro-RO" sz="3300" b="1" dirty="0" err="1" smtClean="0">
                <a:solidFill>
                  <a:srgbClr val="1E1EF4"/>
                </a:solidFill>
                <a:latin typeface="Cambria" panose="02040503050406030204" pitchFamily="18" charset="0"/>
              </a:rPr>
              <a:t>slide</a:t>
            </a:r>
            <a:r>
              <a:rPr lang="ro-RO" sz="3300" b="1" dirty="0" smtClean="0">
                <a:solidFill>
                  <a:srgbClr val="1E1EF4"/>
                </a:solidFill>
                <a:latin typeface="Cambria" panose="02040503050406030204" pitchFamily="18" charset="0"/>
              </a:rPr>
              <a:t>/min.</a:t>
            </a:r>
          </a:p>
          <a:p>
            <a:pPr algn="just"/>
            <a:r>
              <a:rPr lang="ro-RO" sz="3300" b="1" dirty="0" smtClean="0">
                <a:solidFill>
                  <a:srgbClr val="1E1EF4"/>
                </a:solidFill>
                <a:latin typeface="Cambria" panose="02040503050406030204" pitchFamily="18" charset="0"/>
              </a:rPr>
              <a:t>design simplu sau plin de forme şi culoare</a:t>
            </a:r>
          </a:p>
          <a:p>
            <a:pPr algn="just"/>
            <a:r>
              <a:rPr lang="ro-RO" sz="3300" b="1" dirty="0" smtClean="0">
                <a:solidFill>
                  <a:srgbClr val="1E1EF4"/>
                </a:solidFill>
                <a:latin typeface="Cambria" panose="02040503050406030204" pitchFamily="18" charset="0"/>
              </a:rPr>
              <a:t>evitarea animaţiei excesivă</a:t>
            </a:r>
          </a:p>
          <a:p>
            <a:pPr algn="just"/>
            <a:r>
              <a:rPr lang="ro-RO" sz="3300" b="1" dirty="0" smtClean="0">
                <a:solidFill>
                  <a:srgbClr val="1E1EF4"/>
                </a:solidFill>
                <a:latin typeface="Cambria" panose="02040503050406030204" pitchFamily="18" charset="0"/>
              </a:rPr>
              <a:t>poze, diagrame şi grafice, nu numai text</a:t>
            </a:r>
          </a:p>
          <a:p>
            <a:pPr algn="just"/>
            <a:r>
              <a:rPr lang="ro-RO" sz="3300" b="1" dirty="0" smtClean="0">
                <a:solidFill>
                  <a:srgbClr val="1E1EF4"/>
                </a:solidFill>
                <a:latin typeface="Cambria" panose="02040503050406030204" pitchFamily="18" charset="0"/>
              </a:rPr>
              <a:t>rularea prezentării de pe orice calculator.</a:t>
            </a:r>
          </a:p>
          <a:p>
            <a:pPr algn="just"/>
            <a:r>
              <a:rPr lang="ro-RO" sz="3300" b="1" dirty="0" smtClean="0">
                <a:solidFill>
                  <a:srgbClr val="FF0000"/>
                </a:solidFill>
                <a:latin typeface="Cambria" panose="02040503050406030204" pitchFamily="18" charset="0"/>
              </a:rPr>
              <a:t>E necesar: </a:t>
            </a:r>
            <a:r>
              <a:rPr lang="ro-RO" sz="3300" b="1" dirty="0" smtClean="0">
                <a:solidFill>
                  <a:srgbClr val="1E1EF4"/>
                </a:solidFill>
                <a:latin typeface="Cambria" panose="02040503050406030204" pitchFamily="18" charset="0"/>
              </a:rPr>
              <a:t>mult exerciţiu oral; concentrare, relaxare, vizualizare; pregăteşte o copie dacă apar probleme; pregăteşte răspunsuri; vorbeşte clar şi rar, NU CITI!  priveşte audienţa şi plimbă-te; mulţumeşte întotdeauna la finalul prezentării!</a:t>
            </a:r>
            <a:endParaRPr lang="ro-RO" sz="3300"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221579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77424"/>
          </a:xfrm>
        </p:spPr>
        <p:txBody>
          <a:bodyPr>
            <a:normAutofit/>
          </a:bodyPr>
          <a:lstStyle/>
          <a:p>
            <a:r>
              <a:rPr lang="ro-RO" sz="3600" b="1" dirty="0">
                <a:solidFill>
                  <a:srgbClr val="FF0000"/>
                </a:solidFill>
                <a:latin typeface="Cambria" panose="02040503050406030204" pitchFamily="18" charset="0"/>
              </a:rPr>
              <a:t>4. Prezentarea cercetării</a:t>
            </a:r>
            <a:endParaRPr lang="en-US" sz="3600" dirty="0"/>
          </a:p>
        </p:txBody>
      </p:sp>
      <p:sp>
        <p:nvSpPr>
          <p:cNvPr id="3" name="Объект 2"/>
          <p:cNvSpPr>
            <a:spLocks noGrp="1"/>
          </p:cNvSpPr>
          <p:nvPr>
            <p:ph idx="1"/>
          </p:nvPr>
        </p:nvSpPr>
        <p:spPr>
          <a:xfrm>
            <a:off x="342900" y="1043608"/>
            <a:ext cx="6172200" cy="7124611"/>
          </a:xfrm>
        </p:spPr>
        <p:txBody>
          <a:bodyPr>
            <a:normAutofit fontScale="85000" lnSpcReduction="20000"/>
          </a:bodyPr>
          <a:lstStyle/>
          <a:p>
            <a:pPr marL="0" indent="0" algn="ctr">
              <a:buNone/>
            </a:pPr>
            <a:r>
              <a:rPr lang="en-US" b="1" dirty="0" smtClean="0">
                <a:solidFill>
                  <a:srgbClr val="1E1EF4"/>
                </a:solidFill>
                <a:latin typeface="Cambria" panose="02040503050406030204" pitchFamily="18" charset="0"/>
              </a:rPr>
              <a:t>REFLECTAREA</a:t>
            </a:r>
            <a:endParaRPr lang="ro-RO" b="1" dirty="0" smtClean="0">
              <a:solidFill>
                <a:srgbClr val="1E1EF4"/>
              </a:solidFill>
              <a:latin typeface="Cambria" panose="02040503050406030204" pitchFamily="18" charset="0"/>
            </a:endParaRPr>
          </a:p>
          <a:p>
            <a:pPr algn="just"/>
            <a:r>
              <a:rPr lang="en-US" b="1" dirty="0" smtClean="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Chiar dacă ai terminat expunerea… Participă la discuţii în pauze! Gândeşte în perspectivă! Urmăreşte cu atenţie şi pe ceilalţi! Colaborări viitoare… </a:t>
            </a:r>
          </a:p>
          <a:p>
            <a:pPr algn="just"/>
            <a:r>
              <a:rPr lang="ro-RO" b="1" dirty="0" smtClean="0">
                <a:solidFill>
                  <a:srgbClr val="1E1EF4"/>
                </a:solidFill>
                <a:latin typeface="Cambria" panose="02040503050406030204" pitchFamily="18" charset="0"/>
              </a:rPr>
              <a:t>CULEGE INFORMAŢII DESPRE: Cât de bine ţi-ai făcut munca? Care părţi ale proiectului crezi că le-ai abordat cel mai bine? La ce ai putea lucra mai bine pe viitor? Strategia de căutare a fost cea adecvată şi eficientă? Produsul final răspunde întrebării tale de cercetare? Prezentarea ta a fost atractivă? Ai informat, convins şi amuzat audienţa? Ţi-ai însuşit ceva din cercetarea făcută? Ai identificat surse care te-ar putea ajuta la proiectul viitor</a:t>
            </a:r>
            <a:r>
              <a:rPr lang="ro-RO" dirty="0" smtClean="0"/>
              <a:t>? </a:t>
            </a:r>
            <a:endParaRPr lang="ro-RO" dirty="0"/>
          </a:p>
        </p:txBody>
      </p:sp>
    </p:spTree>
    <p:extLst>
      <p:ext uri="{BB962C8B-B14F-4D97-AF65-F5344CB8AC3E}">
        <p14:creationId xmlns:p14="http://schemas.microsoft.com/office/powerpoint/2010/main" val="2085677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49432"/>
          </a:xfrm>
        </p:spPr>
        <p:txBody>
          <a:bodyPr>
            <a:normAutofit/>
          </a:bodyPr>
          <a:lstStyle/>
          <a:p>
            <a:r>
              <a:rPr lang="ro-RO" sz="3600" b="1" dirty="0">
                <a:solidFill>
                  <a:srgbClr val="FF0000"/>
                </a:solidFill>
                <a:latin typeface="Cambria" panose="02040503050406030204" pitchFamily="18" charset="0"/>
              </a:rPr>
              <a:t>Referinţe bibliografice</a:t>
            </a:r>
            <a:endParaRPr lang="en-US" sz="3600" dirty="0">
              <a:solidFill>
                <a:srgbClr val="FF0000"/>
              </a:solidFill>
            </a:endParaRPr>
          </a:p>
        </p:txBody>
      </p:sp>
      <p:sp>
        <p:nvSpPr>
          <p:cNvPr id="3" name="Объект 2"/>
          <p:cNvSpPr>
            <a:spLocks noGrp="1"/>
          </p:cNvSpPr>
          <p:nvPr>
            <p:ph idx="1"/>
          </p:nvPr>
        </p:nvSpPr>
        <p:spPr>
          <a:xfrm>
            <a:off x="342900" y="1187625"/>
            <a:ext cx="6172200" cy="6980594"/>
          </a:xfrm>
        </p:spPr>
        <p:txBody>
          <a:bodyPr>
            <a:normAutofit fontScale="85000" lnSpcReduction="10000"/>
          </a:bodyPr>
          <a:lstStyle/>
          <a:p>
            <a:pPr marL="514350" indent="-514350">
              <a:buFont typeface="+mj-lt"/>
              <a:buAutoNum type="arabicPeriod"/>
            </a:pPr>
            <a:r>
              <a:rPr lang="ro-RO" b="1" dirty="0" smtClean="0">
                <a:solidFill>
                  <a:srgbClr val="1E1EF4"/>
                </a:solidFill>
                <a:latin typeface="Cambria" panose="02040503050406030204" pitchFamily="18" charset="0"/>
              </a:rPr>
              <a:t>Ursachi, Lenuţa. Dezvoltarea unei teme de cercetare. Univ. „Dunărea de Jos”. [Accesat la 25 apr. 2014] Disponibil: </a:t>
            </a:r>
            <a:r>
              <a:rPr lang="en-US" u="sng" dirty="0">
                <a:hlinkClick r:id="rId2"/>
              </a:rPr>
              <a:t>http://www.slideshare.net/lursachi/dezvoltarea-unei-teme-de-cercetare</a:t>
            </a:r>
            <a:r>
              <a:rPr lang="en-US" dirty="0"/>
              <a:t> </a:t>
            </a:r>
            <a:r>
              <a:rPr lang="ro-RO" dirty="0" smtClean="0"/>
              <a:t>.</a:t>
            </a:r>
            <a:endParaRPr lang="ro-RO" dirty="0"/>
          </a:p>
          <a:p>
            <a:pPr marL="514350" indent="-514350" algn="just">
              <a:buFont typeface="+mj-lt"/>
              <a:buAutoNum type="arabicPeriod"/>
            </a:pPr>
            <a:r>
              <a:rPr lang="ro-RO" b="1" dirty="0" smtClean="0">
                <a:solidFill>
                  <a:srgbClr val="1E1EF4"/>
                </a:solidFill>
                <a:latin typeface="Cambria" panose="02040503050406030204" pitchFamily="18" charset="0"/>
              </a:rPr>
              <a:t>Ghid pentru alcătuirea lucrărilor ştiinţifice. Universitatea din Bucureşti. [accesat la 25 apr. 2014] Disponibil: </a:t>
            </a:r>
            <a:r>
              <a:rPr lang="ro-RO" u="sng" dirty="0">
                <a:hlinkClick r:id="rId3"/>
              </a:rPr>
              <a:t>http://interculturel.org/documente/Ghid_pentru_alcatuirea_lucrarilor_stiintifice_in_cadrul_Departamentului_Catedra_UNESCO_aprilie_2010.pdf</a:t>
            </a:r>
            <a:r>
              <a:rPr lang="ro-RO" dirty="0"/>
              <a:t>  </a:t>
            </a:r>
            <a:endParaRPr lang="ro-RO" b="1" dirty="0">
              <a:solidFill>
                <a:srgbClr val="1E1EF4"/>
              </a:solidFill>
              <a:latin typeface="Cambria" panose="02040503050406030204" pitchFamily="18" charset="0"/>
            </a:endParaRPr>
          </a:p>
          <a:p>
            <a:pPr marL="514350" indent="-514350" algn="just">
              <a:buFont typeface="+mj-lt"/>
              <a:buAutoNum type="arabicPeriod"/>
            </a:pPr>
            <a:r>
              <a:rPr lang="ro-RO" b="1" dirty="0" smtClean="0">
                <a:solidFill>
                  <a:srgbClr val="1E1EF4"/>
                </a:solidFill>
                <a:latin typeface="Cambria" panose="02040503050406030204" pitchFamily="18" charset="0"/>
              </a:rPr>
              <a:t>Eco</a:t>
            </a:r>
            <a:r>
              <a:rPr lang="ro-RO" b="1" dirty="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Umberto. </a:t>
            </a:r>
            <a:r>
              <a:rPr lang="ro-RO" b="1" dirty="0">
                <a:solidFill>
                  <a:srgbClr val="1E1EF4"/>
                </a:solidFill>
                <a:latin typeface="Cambria" panose="02040503050406030204" pitchFamily="18" charset="0"/>
              </a:rPr>
              <a:t>Cum se face o teză de licenţă. Disciplinele </a:t>
            </a:r>
            <a:r>
              <a:rPr lang="ro-RO" b="1" dirty="0" smtClean="0">
                <a:solidFill>
                  <a:srgbClr val="1E1EF4"/>
                </a:solidFill>
                <a:latin typeface="Cambria" panose="02040503050406030204" pitchFamily="18" charset="0"/>
              </a:rPr>
              <a:t>umaniste. Iaşi: Polirom, 2006. 264 p. ISBN 978-973-46-0532-3. </a:t>
            </a:r>
            <a:endParaRPr lang="en-US" b="1" dirty="0">
              <a:solidFill>
                <a:srgbClr val="1E1EF4"/>
              </a:solidFill>
              <a:latin typeface="Cambria" panose="02040503050406030204" pitchFamily="18" charset="0"/>
            </a:endParaRPr>
          </a:p>
          <a:p>
            <a:pPr marL="514350" indent="-514350">
              <a:buFont typeface="+mj-lt"/>
              <a:buAutoNum type="arabicPeriod"/>
            </a:pP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206470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o-RO" b="1" dirty="0" smtClean="0">
                <a:solidFill>
                  <a:srgbClr val="FF0000"/>
                </a:solidFill>
                <a:latin typeface="Cambria" panose="02040503050406030204" pitchFamily="18" charset="0"/>
              </a:rPr>
              <a:t>Aveţi întrebări? </a:t>
            </a:r>
            <a:r>
              <a:rPr lang="en-US" b="1" dirty="0" smtClean="0">
                <a:solidFill>
                  <a:srgbClr val="FF0000"/>
                </a:solidFill>
                <a:latin typeface="Cambria" panose="02040503050406030204" pitchFamily="18" charset="0"/>
              </a:rPr>
              <a:t/>
            </a:r>
            <a:br>
              <a:rPr lang="en-US" b="1" dirty="0" smtClean="0">
                <a:solidFill>
                  <a:srgbClr val="FF0000"/>
                </a:solidFill>
                <a:latin typeface="Cambria" panose="02040503050406030204" pitchFamily="18" charset="0"/>
              </a:rPr>
            </a:br>
            <a:r>
              <a:rPr lang="ro-RO" b="1" dirty="0" smtClean="0">
                <a:solidFill>
                  <a:srgbClr val="FF0000"/>
                </a:solidFill>
                <a:latin typeface="Cambria" panose="02040503050406030204" pitchFamily="18" charset="0"/>
              </a:rPr>
              <a:t>Contactaţi-mă!</a:t>
            </a:r>
            <a:br>
              <a:rPr lang="ro-RO" b="1" dirty="0" smtClean="0">
                <a:solidFill>
                  <a:srgbClr val="FF0000"/>
                </a:solidFill>
                <a:latin typeface="Cambria" panose="02040503050406030204" pitchFamily="18" charset="0"/>
              </a:rPr>
            </a:br>
            <a:r>
              <a:rPr lang="ro-RO" b="1" dirty="0" err="1" smtClean="0">
                <a:latin typeface="Cambria" panose="02040503050406030204" pitchFamily="18" charset="0"/>
                <a:hlinkClick r:id="rId2"/>
              </a:rPr>
              <a:t>lcorghenci</a:t>
            </a:r>
            <a:r>
              <a:rPr lang="en-US" b="1" dirty="0" smtClean="0">
                <a:latin typeface="Cambria" panose="02040503050406030204" pitchFamily="18" charset="0"/>
                <a:hlinkClick r:id="rId2"/>
              </a:rPr>
              <a:t>@ulim.md</a:t>
            </a:r>
            <a:r>
              <a:rPr lang="en-US" b="1" dirty="0" smtClean="0">
                <a:latin typeface="Cambria" panose="02040503050406030204" pitchFamily="18" charset="0"/>
              </a:rPr>
              <a:t>  </a:t>
            </a:r>
            <a:endParaRPr lang="en-US" b="1" dirty="0">
              <a:latin typeface="Cambria" panose="02040503050406030204" pitchFamily="18" charset="0"/>
            </a:endParaRP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68961" y="4788023"/>
            <a:ext cx="3652768" cy="401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93" y="2040638"/>
            <a:ext cx="3241923" cy="375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608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533408"/>
          </a:xfrm>
        </p:spPr>
        <p:txBody>
          <a:bodyPr>
            <a:normAutofit fontScale="90000"/>
          </a:bodyPr>
          <a:lstStyle/>
          <a:p>
            <a:pPr lvl="1" algn="ctr"/>
            <a:r>
              <a:rPr lang="ro-RO" sz="3600" b="1" dirty="0" smtClean="0">
                <a:solidFill>
                  <a:srgbClr val="FF0000"/>
                </a:solidFill>
                <a:latin typeface="Cambria" panose="02040503050406030204" pitchFamily="18" charset="0"/>
              </a:rPr>
              <a:t> 1. Definirea temei</a:t>
            </a:r>
          </a:p>
        </p:txBody>
      </p:sp>
      <p:sp>
        <p:nvSpPr>
          <p:cNvPr id="3" name="Объект 2"/>
          <p:cNvSpPr>
            <a:spLocks noGrp="1"/>
          </p:cNvSpPr>
          <p:nvPr>
            <p:ph idx="1"/>
          </p:nvPr>
        </p:nvSpPr>
        <p:spPr>
          <a:xfrm>
            <a:off x="342900" y="1115617"/>
            <a:ext cx="6172200" cy="7052602"/>
          </a:xfrm>
        </p:spPr>
        <p:txBody>
          <a:bodyPr>
            <a:normAutofit fontScale="85000" lnSpcReduction="10000"/>
          </a:bodyPr>
          <a:lstStyle/>
          <a:p>
            <a:pPr algn="just"/>
            <a:r>
              <a:rPr lang="en-US" b="1" dirty="0" err="1">
                <a:solidFill>
                  <a:srgbClr val="FF0000"/>
                </a:solidFill>
                <a:latin typeface="Cambria" panose="02040503050406030204" pitchFamily="18" charset="0"/>
              </a:rPr>
              <a:t>Alegerea</a:t>
            </a:r>
            <a:r>
              <a:rPr lang="en-US" b="1" dirty="0">
                <a:solidFill>
                  <a:srgbClr val="FF0000"/>
                </a:solidFill>
                <a:latin typeface="Cambria" panose="02040503050406030204" pitchFamily="18" charset="0"/>
              </a:rPr>
              <a:t> </a:t>
            </a:r>
            <a:r>
              <a:rPr lang="ro-RO" b="1" dirty="0" smtClean="0">
                <a:solidFill>
                  <a:srgbClr val="FF0000"/>
                </a:solidFill>
                <a:latin typeface="Cambria" panose="02040503050406030204" pitchFamily="18" charset="0"/>
              </a:rPr>
              <a:t>temei </a:t>
            </a:r>
            <a:r>
              <a:rPr lang="en-US" b="1" dirty="0" err="1" smtClean="0">
                <a:solidFill>
                  <a:srgbClr val="1E1EF4"/>
                </a:solidFill>
                <a:latin typeface="Cambria" panose="02040503050406030204" pitchFamily="18" charset="0"/>
              </a:rPr>
              <a:t>trebuie</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să</a:t>
            </a:r>
            <a:r>
              <a:rPr lang="en-US" b="1" dirty="0">
                <a:solidFill>
                  <a:srgbClr val="1E1EF4"/>
                </a:solidFill>
                <a:latin typeface="Cambria" panose="02040503050406030204" pitchFamily="18" charset="0"/>
              </a:rPr>
              <a:t> fie </a:t>
            </a:r>
            <a:r>
              <a:rPr lang="en-US" b="1" dirty="0" err="1">
                <a:solidFill>
                  <a:srgbClr val="1E1EF4"/>
                </a:solidFill>
                <a:latin typeface="Cambria" panose="02040503050406030204" pitchFamily="18" charset="0"/>
              </a:rPr>
              <a:t>determinată</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utilitatea</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teoretică</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şi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practică</a:t>
            </a:r>
            <a:r>
              <a:rPr lang="en-US" b="1" dirty="0">
                <a:solidFill>
                  <a:srgbClr val="1E1EF4"/>
                </a:solidFill>
                <a:latin typeface="Cambria" panose="02040503050406030204" pitchFamily="18" charset="0"/>
              </a:rPr>
              <a:t> a </a:t>
            </a:r>
            <a:r>
              <a:rPr lang="en-US" b="1" dirty="0" err="1">
                <a:solidFill>
                  <a:srgbClr val="1E1EF4"/>
                </a:solidFill>
                <a:latin typeface="Cambria" panose="02040503050406030204" pitchFamily="18" charset="0"/>
              </a:rPr>
              <a:t>studierii</a:t>
            </a:r>
            <a:r>
              <a:rPr lang="en-US" b="1" dirty="0">
                <a:solidFill>
                  <a:srgbClr val="1E1EF4"/>
                </a:solidFill>
                <a:latin typeface="Cambria" panose="02040503050406030204" pitchFamily="18" charset="0"/>
              </a:rPr>
              <a:t> </a:t>
            </a:r>
            <a:r>
              <a:rPr lang="en-US" b="1" dirty="0" err="1" smtClean="0">
                <a:solidFill>
                  <a:srgbClr val="1E1EF4"/>
                </a:solidFill>
                <a:latin typeface="Cambria" panose="02040503050406030204" pitchFamily="18" charset="0"/>
              </a:rPr>
              <a:t>ei</a:t>
            </a:r>
            <a:endParaRPr lang="ro-RO" b="1" dirty="0" smtClean="0">
              <a:solidFill>
                <a:srgbClr val="1E1EF4"/>
              </a:solidFill>
              <a:latin typeface="Cambria" panose="02040503050406030204" pitchFamily="18" charset="0"/>
            </a:endParaRPr>
          </a:p>
          <a:p>
            <a:pPr algn="just"/>
            <a:r>
              <a:rPr lang="ro-RO" b="1" dirty="0" smtClean="0">
                <a:solidFill>
                  <a:srgbClr val="1E1EF4"/>
                </a:solidFill>
                <a:latin typeface="Cambria" panose="02040503050406030204" pitchFamily="18" charset="0"/>
              </a:rPr>
              <a:t>Ce cunoaşteţi? Ce vreţi să aflaţi?</a:t>
            </a:r>
          </a:p>
          <a:p>
            <a:pPr algn="just"/>
            <a:r>
              <a:rPr lang="ro-RO" b="1" dirty="0" smtClean="0">
                <a:solidFill>
                  <a:srgbClr val="FF0000"/>
                </a:solidFill>
                <a:latin typeface="Cambria" panose="02040503050406030204" pitchFamily="18" charset="0"/>
              </a:rPr>
              <a:t>Înţelegerea</a:t>
            </a:r>
            <a:r>
              <a:rPr lang="ro-RO" b="1" dirty="0" smtClean="0">
                <a:solidFill>
                  <a:srgbClr val="1E1EF4"/>
                </a:solidFill>
                <a:latin typeface="Cambria" panose="02040503050406030204" pitchFamily="18" charset="0"/>
              </a:rPr>
              <a:t> temei: consultarea publicaţiilor de referinţe – dicţionare, enciclopedii; definiţii;  determinarea cuvintelor-cheie; consultarea unor publicaţii de conţinut general care oferă clarităţi în structura temei </a:t>
            </a:r>
          </a:p>
          <a:p>
            <a:pPr algn="just"/>
            <a:r>
              <a:rPr lang="ro-RO" b="1" dirty="0">
                <a:solidFill>
                  <a:srgbClr val="FF0000"/>
                </a:solidFill>
                <a:latin typeface="Cambria" panose="02040503050406030204" pitchFamily="18" charset="0"/>
              </a:rPr>
              <a:t>F</a:t>
            </a:r>
            <a:r>
              <a:rPr lang="ro-RO" b="1" dirty="0" smtClean="0">
                <a:solidFill>
                  <a:srgbClr val="FF0000"/>
                </a:solidFill>
                <a:latin typeface="Cambria" panose="02040503050406030204" pitchFamily="18" charset="0"/>
              </a:rPr>
              <a:t>ormularea</a:t>
            </a:r>
            <a:r>
              <a:rPr lang="ro-RO" b="1" dirty="0" smtClean="0">
                <a:solidFill>
                  <a:srgbClr val="1E1EF4"/>
                </a:solidFill>
                <a:latin typeface="Cambria" panose="02040503050406030204" pitchFamily="18" charset="0"/>
              </a:rPr>
              <a:t> exactă a subiectului</a:t>
            </a:r>
          </a:p>
          <a:p>
            <a:pPr algn="just"/>
            <a:r>
              <a:rPr lang="ro-RO" b="1" dirty="0" smtClean="0">
                <a:solidFill>
                  <a:srgbClr val="1E1EF4"/>
                </a:solidFill>
                <a:latin typeface="Cambria" panose="02040503050406030204" pitchFamily="18" charset="0"/>
              </a:rPr>
              <a:t>Elaborarea unui </a:t>
            </a:r>
            <a:r>
              <a:rPr lang="ro-RO" b="1" dirty="0" smtClean="0">
                <a:solidFill>
                  <a:srgbClr val="FF0000"/>
                </a:solidFill>
                <a:latin typeface="Cambria" panose="02040503050406030204" pitchFamily="18" charset="0"/>
              </a:rPr>
              <a:t>plan de lucru (</a:t>
            </a:r>
            <a:r>
              <a:rPr lang="ro-RO" sz="1800" dirty="0" smtClean="0">
                <a:solidFill>
                  <a:srgbClr val="FF0000"/>
                </a:solidFill>
                <a:latin typeface="Cambria" panose="02040503050406030204" pitchFamily="18" charset="0"/>
              </a:rPr>
              <a:t>vezi următorul </a:t>
            </a:r>
            <a:r>
              <a:rPr lang="ro-RO" sz="1800" dirty="0" err="1" smtClean="0">
                <a:solidFill>
                  <a:srgbClr val="FF0000"/>
                </a:solidFill>
                <a:latin typeface="Cambria" panose="02040503050406030204" pitchFamily="18" charset="0"/>
              </a:rPr>
              <a:t>slide</a:t>
            </a:r>
            <a:r>
              <a:rPr lang="ro-RO" sz="1800" dirty="0" smtClean="0">
                <a:solidFill>
                  <a:srgbClr val="FF0000"/>
                </a:solidFill>
                <a:latin typeface="Cambria" panose="02040503050406030204" pitchFamily="18" charset="0"/>
              </a:rPr>
              <a:t>)</a:t>
            </a:r>
            <a:endParaRPr lang="ro-RO" b="1" dirty="0" smtClean="0">
              <a:solidFill>
                <a:srgbClr val="FF0000"/>
              </a:solidFill>
              <a:latin typeface="Cambria" panose="02040503050406030204" pitchFamily="18" charset="0"/>
            </a:endParaRPr>
          </a:p>
          <a:p>
            <a:pPr algn="just"/>
            <a:r>
              <a:rPr lang="ro-RO" b="1" dirty="0" smtClean="0">
                <a:solidFill>
                  <a:srgbClr val="1E1EF4"/>
                </a:solidFill>
                <a:latin typeface="Cambria" panose="02040503050406030204" pitchFamily="18" charset="0"/>
              </a:rPr>
              <a:t> Necesitatea elaborării unei hărţi /plan primordial de structură a lucrării</a:t>
            </a:r>
            <a:endParaRPr lang="en-US" b="1" dirty="0">
              <a:solidFill>
                <a:srgbClr val="1E1EF4"/>
              </a:solidFill>
              <a:latin typeface="Cambria" panose="02040503050406030204" pitchFamily="18" charset="0"/>
            </a:endParaRPr>
          </a:p>
        </p:txBody>
      </p:sp>
    </p:spTree>
    <p:extLst>
      <p:ext uri="{BB962C8B-B14F-4D97-AF65-F5344CB8AC3E}">
        <p14:creationId xmlns:p14="http://schemas.microsoft.com/office/powerpoint/2010/main" val="3756633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467544"/>
            <a:ext cx="6172200" cy="965456"/>
          </a:xfrm>
        </p:spPr>
        <p:txBody>
          <a:bodyPr>
            <a:normAutofit/>
          </a:bodyPr>
          <a:lstStyle/>
          <a:p>
            <a:r>
              <a:rPr lang="ro-RO" sz="3600" b="1" dirty="0" smtClean="0">
                <a:solidFill>
                  <a:srgbClr val="FF0000"/>
                </a:solidFill>
                <a:latin typeface="Cambria" panose="02040503050406030204" pitchFamily="18" charset="0"/>
              </a:rPr>
              <a:t>1.  Definirea </a:t>
            </a:r>
            <a:r>
              <a:rPr lang="ro-RO" sz="3600" b="1" dirty="0">
                <a:solidFill>
                  <a:srgbClr val="FF0000"/>
                </a:solidFill>
                <a:latin typeface="Cambria" panose="02040503050406030204" pitchFamily="18" charset="0"/>
              </a:rPr>
              <a:t>temei</a:t>
            </a:r>
            <a:endParaRPr lang="en-US" sz="3600" dirty="0"/>
          </a:p>
        </p:txBody>
      </p:sp>
      <p:sp>
        <p:nvSpPr>
          <p:cNvPr id="3" name="Объект 2"/>
          <p:cNvSpPr>
            <a:spLocks noGrp="1"/>
          </p:cNvSpPr>
          <p:nvPr>
            <p:ph idx="1"/>
          </p:nvPr>
        </p:nvSpPr>
        <p:spPr>
          <a:xfrm>
            <a:off x="342900" y="1475657"/>
            <a:ext cx="6172200" cy="6692562"/>
          </a:xfrm>
        </p:spPr>
        <p:txBody>
          <a:bodyPr>
            <a:normAutofit/>
          </a:bodyPr>
          <a:lstStyle/>
          <a:p>
            <a:pPr marL="0" lvl="0" indent="0" algn="ctr">
              <a:buNone/>
            </a:pPr>
            <a:r>
              <a:rPr lang="en-US" b="1" dirty="0">
                <a:solidFill>
                  <a:srgbClr val="1E1EF4"/>
                </a:solidFill>
                <a:latin typeface="Cambria" panose="02040503050406030204" pitchFamily="18" charset="0"/>
              </a:rPr>
              <a:t>PLANUL DE </a:t>
            </a:r>
            <a:r>
              <a:rPr lang="en-US" b="1" dirty="0" smtClean="0">
                <a:solidFill>
                  <a:srgbClr val="1E1EF4"/>
                </a:solidFill>
                <a:latin typeface="Cambria" panose="02040503050406030204" pitchFamily="18" charset="0"/>
              </a:rPr>
              <a:t>LUCRU</a:t>
            </a:r>
            <a:endParaRPr lang="ro-RO" b="1" dirty="0" smtClean="0">
              <a:solidFill>
                <a:srgbClr val="1E1EF4"/>
              </a:solidFill>
              <a:latin typeface="Cambria" panose="02040503050406030204" pitchFamily="18" charset="0"/>
            </a:endParaRPr>
          </a:p>
          <a:p>
            <a:pPr lvl="0" algn="just">
              <a:spcBef>
                <a:spcPts val="0"/>
              </a:spcBef>
            </a:pPr>
            <a:r>
              <a:rPr lang="en-US" b="1" dirty="0" smtClean="0">
                <a:solidFill>
                  <a:srgbClr val="1E1EF4"/>
                </a:solidFill>
                <a:latin typeface="Cambria" panose="02040503050406030204" pitchFamily="18" charset="0"/>
              </a:rPr>
              <a:t>Ai </a:t>
            </a:r>
            <a:r>
              <a:rPr lang="en-US" b="1" dirty="0">
                <a:solidFill>
                  <a:srgbClr val="1E1EF4"/>
                </a:solidFill>
                <a:latin typeface="Cambria" panose="02040503050406030204" pitchFamily="18" charset="0"/>
              </a:rPr>
              <a:t>o </a:t>
            </a:r>
            <a:r>
              <a:rPr lang="en-US" b="1" dirty="0" err="1">
                <a:solidFill>
                  <a:srgbClr val="1E1EF4"/>
                </a:solidFill>
                <a:latin typeface="Cambria" panose="02040503050406030204" pitchFamily="18" charset="0"/>
              </a:rPr>
              <a:t>schemă</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lucru</a:t>
            </a:r>
            <a:r>
              <a:rPr lang="en-US" b="1" dirty="0">
                <a:solidFill>
                  <a:srgbClr val="1E1EF4"/>
                </a:solidFill>
                <a:latin typeface="Cambria" panose="02040503050406030204" pitchFamily="18" charset="0"/>
              </a:rPr>
              <a:t> de </a:t>
            </a:r>
            <a:r>
              <a:rPr lang="en-US" b="1" dirty="0" err="1" smtClean="0">
                <a:solidFill>
                  <a:srgbClr val="1E1EF4"/>
                </a:solidFill>
                <a:latin typeface="Cambria" panose="02040503050406030204" pitchFamily="18" charset="0"/>
              </a:rPr>
              <a:t>urmat</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lvl="0" algn="just">
              <a:spcBef>
                <a:spcPts val="0"/>
              </a:spcBef>
            </a:pPr>
            <a:r>
              <a:rPr lang="en-US" b="1" dirty="0" err="1" smtClean="0">
                <a:solidFill>
                  <a:srgbClr val="1E1EF4"/>
                </a:solidFill>
                <a:latin typeface="Cambria" panose="02040503050406030204" pitchFamily="18" charset="0"/>
              </a:rPr>
              <a:t>Ce</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surse</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informaţii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ai</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consultat</a:t>
            </a:r>
            <a:r>
              <a:rPr lang="en-US" b="1" dirty="0">
                <a:solidFill>
                  <a:srgbClr val="1E1EF4"/>
                </a:solidFill>
                <a:latin typeface="Cambria" panose="02040503050406030204" pitchFamily="18" charset="0"/>
              </a:rPr>
              <a:t>? </a:t>
            </a:r>
            <a:endParaRPr lang="ro-RO" b="1" dirty="0" smtClean="0">
              <a:solidFill>
                <a:srgbClr val="1E1EF4"/>
              </a:solidFill>
              <a:latin typeface="Cambria" panose="02040503050406030204" pitchFamily="18" charset="0"/>
            </a:endParaRPr>
          </a:p>
          <a:p>
            <a:pPr lvl="0" algn="just">
              <a:spcBef>
                <a:spcPts val="0"/>
              </a:spcBef>
            </a:pPr>
            <a:r>
              <a:rPr lang="en-US" b="1" dirty="0" smtClean="0">
                <a:solidFill>
                  <a:srgbClr val="1E1EF4"/>
                </a:solidFill>
                <a:latin typeface="Cambria" panose="02040503050406030204" pitchFamily="18" charset="0"/>
              </a:rPr>
              <a:t>Care </a:t>
            </a:r>
            <a:r>
              <a:rPr lang="en-US" b="1" dirty="0" err="1">
                <a:solidFill>
                  <a:srgbClr val="1E1EF4"/>
                </a:solidFill>
                <a:latin typeface="Cambria" panose="02040503050406030204" pitchFamily="18" charset="0"/>
              </a:rPr>
              <a:t>este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termenul</a:t>
            </a:r>
            <a:r>
              <a:rPr lang="en-US" b="1" dirty="0">
                <a:solidFill>
                  <a:srgbClr val="1E1EF4"/>
                </a:solidFill>
                <a:latin typeface="Cambria" panose="02040503050406030204" pitchFamily="18" charset="0"/>
              </a:rPr>
              <a:t> de </a:t>
            </a:r>
            <a:r>
              <a:rPr lang="en-US" b="1" dirty="0" err="1" smtClean="0">
                <a:solidFill>
                  <a:srgbClr val="1E1EF4"/>
                </a:solidFill>
                <a:latin typeface="Cambria" panose="02040503050406030204" pitchFamily="18" charset="0"/>
              </a:rPr>
              <a:t>predare</a:t>
            </a:r>
            <a:r>
              <a:rPr lang="ro-RO" b="1" dirty="0" smtClean="0">
                <a:solidFill>
                  <a:srgbClr val="1E1EF4"/>
                </a:solidFill>
                <a:latin typeface="Cambria" panose="02040503050406030204" pitchFamily="18" charset="0"/>
              </a:rPr>
              <a:t>?</a:t>
            </a:r>
          </a:p>
          <a:p>
            <a:pPr lvl="0" algn="just">
              <a:spcBef>
                <a:spcPts val="0"/>
              </a:spcBef>
            </a:pPr>
            <a:r>
              <a:rPr lang="en-US" b="1" dirty="0" smtClean="0">
                <a:solidFill>
                  <a:srgbClr val="1E1EF4"/>
                </a:solidFill>
                <a:latin typeface="Cambria" panose="02040503050406030204" pitchFamily="18" charset="0"/>
              </a:rPr>
              <a:t>Cine </a:t>
            </a:r>
            <a:r>
              <a:rPr lang="en-US" b="1" dirty="0" err="1">
                <a:solidFill>
                  <a:srgbClr val="1E1EF4"/>
                </a:solidFill>
                <a:latin typeface="Cambria" panose="02040503050406030204" pitchFamily="18" charset="0"/>
              </a:rPr>
              <a:t>va</a:t>
            </a:r>
            <a:r>
              <a:rPr lang="en-US" b="1" dirty="0">
                <a:solidFill>
                  <a:srgbClr val="1E1EF4"/>
                </a:solidFill>
                <a:latin typeface="Cambria" panose="02040503050406030204" pitchFamily="18" charset="0"/>
              </a:rPr>
              <a:t> fi </a:t>
            </a:r>
            <a:r>
              <a:rPr lang="en-US" b="1" dirty="0" err="1">
                <a:solidFill>
                  <a:srgbClr val="1E1EF4"/>
                </a:solidFill>
                <a:latin typeface="Cambria" panose="02040503050406030204" pitchFamily="18" charset="0"/>
              </a:rPr>
              <a:t>audienţa</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lvl="0" algn="just">
              <a:spcBef>
                <a:spcPts val="0"/>
              </a:spcBef>
            </a:pPr>
            <a:r>
              <a:rPr lang="en-US" b="1" dirty="0" smtClean="0">
                <a:solidFill>
                  <a:srgbClr val="1E1EF4"/>
                </a:solidFill>
                <a:latin typeface="Cambria" panose="02040503050406030204" pitchFamily="18" charset="0"/>
              </a:rPr>
              <a:t>Cum </a:t>
            </a:r>
            <a:r>
              <a:rPr lang="en-US" b="1" dirty="0" err="1">
                <a:solidFill>
                  <a:srgbClr val="1E1EF4"/>
                </a:solidFill>
                <a:latin typeface="Cambria" panose="02040503050406030204" pitchFamily="18" charset="0"/>
              </a:rPr>
              <a:t>vei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începe</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lucrul</a:t>
            </a:r>
            <a:r>
              <a:rPr lang="en-US" b="1" dirty="0">
                <a:solidFill>
                  <a:srgbClr val="1E1EF4"/>
                </a:solidFill>
                <a:latin typeface="Cambria" panose="02040503050406030204" pitchFamily="18" charset="0"/>
              </a:rPr>
              <a:t>? </a:t>
            </a:r>
            <a:endParaRPr lang="ro-RO" b="1" dirty="0" smtClean="0">
              <a:solidFill>
                <a:srgbClr val="1E1EF4"/>
              </a:solidFill>
              <a:latin typeface="Cambria" panose="02040503050406030204" pitchFamily="18" charset="0"/>
            </a:endParaRPr>
          </a:p>
          <a:p>
            <a:pPr lvl="0" algn="just">
              <a:spcBef>
                <a:spcPts val="0"/>
              </a:spcBef>
            </a:pPr>
            <a:r>
              <a:rPr lang="en-US" b="1" dirty="0" err="1" smtClean="0">
                <a:solidFill>
                  <a:srgbClr val="1E1EF4"/>
                </a:solidFill>
                <a:latin typeface="Cambria" panose="02040503050406030204" pitchFamily="18" charset="0"/>
              </a:rPr>
              <a:t>Câte</a:t>
            </a:r>
            <a:r>
              <a:rPr lang="en-US" b="1" dirty="0" smtClean="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pagini</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ai</a:t>
            </a:r>
            <a:r>
              <a:rPr lang="en-US" b="1" dirty="0">
                <a:solidFill>
                  <a:srgbClr val="1E1EF4"/>
                </a:solidFill>
                <a:latin typeface="Cambria" panose="02040503050406030204" pitchFamily="18" charset="0"/>
              </a:rPr>
              <a:t> de </a:t>
            </a:r>
            <a:r>
              <a:rPr lang="en-US" b="1" dirty="0" err="1" smtClean="0">
                <a:solidFill>
                  <a:srgbClr val="1E1EF4"/>
                </a:solidFill>
                <a:latin typeface="Cambria" panose="02040503050406030204" pitchFamily="18" charset="0"/>
              </a:rPr>
              <a:t>scris</a:t>
            </a:r>
            <a:r>
              <a:rPr lang="en-US" b="1" dirty="0" smtClean="0">
                <a:solidFill>
                  <a:srgbClr val="1E1EF4"/>
                </a:solidFill>
                <a:latin typeface="Cambria" panose="02040503050406030204" pitchFamily="18" charset="0"/>
              </a:rPr>
              <a:t>?</a:t>
            </a:r>
            <a:endParaRPr lang="ro-RO" b="1" dirty="0" smtClean="0">
              <a:solidFill>
                <a:srgbClr val="1E1EF4"/>
              </a:solidFill>
              <a:latin typeface="Cambria" panose="02040503050406030204" pitchFamily="18" charset="0"/>
            </a:endParaRPr>
          </a:p>
          <a:p>
            <a:pPr lvl="0" algn="just">
              <a:spcBef>
                <a:spcPts val="0"/>
              </a:spcBef>
            </a:pPr>
            <a:r>
              <a:rPr lang="en-US" b="1" dirty="0" smtClean="0">
                <a:solidFill>
                  <a:srgbClr val="1E1EF4"/>
                </a:solidFill>
                <a:latin typeface="Cambria" panose="02040503050406030204" pitchFamily="18" charset="0"/>
              </a:rPr>
              <a:t>Care </a:t>
            </a:r>
            <a:r>
              <a:rPr lang="en-US" b="1" dirty="0" err="1">
                <a:solidFill>
                  <a:srgbClr val="1E1EF4"/>
                </a:solidFill>
                <a:latin typeface="Cambria" panose="02040503050406030204" pitchFamily="18" charset="0"/>
              </a:rPr>
              <a:t>sunt</a:t>
            </a:r>
            <a:r>
              <a:rPr lang="en-US" b="1" dirty="0">
                <a:solidFill>
                  <a:srgbClr val="1E1EF4"/>
                </a:solidFill>
                <a:latin typeface="Cambria" panose="02040503050406030204" pitchFamily="18" charset="0"/>
              </a:rPr>
              <a:t> </a:t>
            </a:r>
            <a:r>
              <a:rPr lang="en-US" b="1" dirty="0" err="1">
                <a:solidFill>
                  <a:srgbClr val="1E1EF4"/>
                </a:solidFill>
                <a:latin typeface="Cambria" panose="02040503050406030204" pitchFamily="18" charset="0"/>
              </a:rPr>
              <a:t>întrebările</a:t>
            </a:r>
            <a:r>
              <a:rPr lang="en-US" b="1" dirty="0">
                <a:solidFill>
                  <a:srgbClr val="1E1EF4"/>
                </a:solidFill>
                <a:latin typeface="Cambria" panose="02040503050406030204" pitchFamily="18" charset="0"/>
              </a:rPr>
              <a:t> de </a:t>
            </a:r>
            <a:r>
              <a:rPr lang="en-US" b="1" dirty="0" err="1">
                <a:solidFill>
                  <a:srgbClr val="1E1EF4"/>
                </a:solidFill>
                <a:latin typeface="Cambria" panose="02040503050406030204" pitchFamily="18" charset="0"/>
              </a:rPr>
              <a:t>cercetare</a:t>
            </a:r>
            <a:r>
              <a:rPr lang="en-US" b="1" dirty="0">
                <a:solidFill>
                  <a:srgbClr val="1E1EF4"/>
                </a:solidFill>
                <a:latin typeface="Cambria" panose="02040503050406030204" pitchFamily="18" charset="0"/>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275" t="47301" r="45483" b="43687"/>
          <a:stretch/>
        </p:blipFill>
        <p:spPr bwMode="auto">
          <a:xfrm>
            <a:off x="2636912" y="7014854"/>
            <a:ext cx="1788841" cy="131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46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93448"/>
          </a:xfrm>
        </p:spPr>
        <p:txBody>
          <a:bodyPr>
            <a:normAutofit/>
          </a:bodyPr>
          <a:lstStyle/>
          <a:p>
            <a:r>
              <a:rPr lang="ro-RO" sz="3600" b="1" dirty="0" smtClean="0">
                <a:solidFill>
                  <a:srgbClr val="FF0000"/>
                </a:solidFill>
                <a:latin typeface="Cambria" panose="02040503050406030204" pitchFamily="18" charset="0"/>
              </a:rPr>
              <a:t>2. Cercetarea temei prevede:</a:t>
            </a:r>
            <a:endParaRPr lang="en-US" sz="3600" b="1" dirty="0">
              <a:solidFill>
                <a:srgbClr val="FF0000"/>
              </a:solidFill>
              <a:latin typeface="Cambria" panose="02040503050406030204" pitchFamily="18" charset="0"/>
            </a:endParaRPr>
          </a:p>
        </p:txBody>
      </p:sp>
      <p:sp>
        <p:nvSpPr>
          <p:cNvPr id="3" name="Объект 2"/>
          <p:cNvSpPr>
            <a:spLocks noGrp="1"/>
          </p:cNvSpPr>
          <p:nvPr>
            <p:ph idx="1"/>
          </p:nvPr>
        </p:nvSpPr>
        <p:spPr>
          <a:xfrm>
            <a:off x="342900" y="1331639"/>
            <a:ext cx="6172200" cy="6836579"/>
          </a:xfrm>
        </p:spPr>
        <p:txBody>
          <a:bodyPr/>
          <a:lstStyle/>
          <a:p>
            <a:pPr algn="just"/>
            <a:r>
              <a:rPr lang="ro-RO" b="1" dirty="0" smtClean="0">
                <a:solidFill>
                  <a:srgbClr val="FF0000"/>
                </a:solidFill>
                <a:latin typeface="Cambria" panose="02040503050406030204" pitchFamily="18" charset="0"/>
              </a:rPr>
              <a:t>Cunoaşterea surselor de informare </a:t>
            </a:r>
            <a:r>
              <a:rPr lang="ro-RO" b="1" dirty="0" smtClean="0">
                <a:solidFill>
                  <a:srgbClr val="1E1EF4"/>
                </a:solidFill>
                <a:latin typeface="Cambria" panose="02040503050406030204" pitchFamily="18" charset="0"/>
              </a:rPr>
              <a:t>(în funcţie de suportul de fixare a informaţiei, de destinaţia funcţională ori adresabilitate)</a:t>
            </a:r>
          </a:p>
          <a:p>
            <a:pPr algn="just"/>
            <a:r>
              <a:rPr lang="ro-RO" b="1" dirty="0" smtClean="0">
                <a:solidFill>
                  <a:srgbClr val="FF0000"/>
                </a:solidFill>
                <a:latin typeface="Cambria" panose="02040503050406030204" pitchFamily="18" charset="0"/>
              </a:rPr>
              <a:t>Determinarea strategiilor de căutare/localizare </a:t>
            </a:r>
            <a:r>
              <a:rPr lang="ro-RO" b="1" dirty="0" smtClean="0">
                <a:solidFill>
                  <a:srgbClr val="1E1EF4"/>
                </a:solidFill>
                <a:latin typeface="Cambria" panose="02040503050406030204" pitchFamily="18" charset="0"/>
              </a:rPr>
              <a:t>a informaţiei</a:t>
            </a:r>
          </a:p>
          <a:p>
            <a:pPr algn="just"/>
            <a:r>
              <a:rPr lang="ro-RO" b="1" dirty="0" smtClean="0">
                <a:solidFill>
                  <a:srgbClr val="FF0000"/>
                </a:solidFill>
                <a:latin typeface="Cambria" panose="02040503050406030204" pitchFamily="18" charset="0"/>
              </a:rPr>
              <a:t>Evaluarea</a:t>
            </a:r>
            <a:r>
              <a:rPr lang="ro-RO" b="1" dirty="0" smtClean="0">
                <a:solidFill>
                  <a:srgbClr val="1E1EF4"/>
                </a:solidFill>
                <a:latin typeface="Cambria" panose="02040503050406030204" pitchFamily="18" charset="0"/>
              </a:rPr>
              <a:t> surselor de informare selectate</a:t>
            </a:r>
          </a:p>
          <a:p>
            <a:pPr algn="just"/>
            <a:endParaRPr lang="en-US" b="1" dirty="0">
              <a:solidFill>
                <a:srgbClr val="1E1EF4"/>
              </a:solidFill>
              <a:latin typeface="Cambria" panose="020405030504060302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6444208"/>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39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49432"/>
          </a:xfrm>
        </p:spPr>
        <p:txBody>
          <a:bodyPr>
            <a:normAutofit/>
          </a:bodyPr>
          <a:lstStyle/>
          <a:p>
            <a:r>
              <a:rPr lang="ro-RO" sz="3600" b="1" dirty="0" smtClean="0">
                <a:solidFill>
                  <a:srgbClr val="FF0000"/>
                </a:solidFill>
                <a:latin typeface="Cambria" panose="02040503050406030204" pitchFamily="18" charset="0"/>
              </a:rPr>
              <a:t>2. Cercetarea </a:t>
            </a:r>
            <a:r>
              <a:rPr lang="ro-RO" sz="3600" b="1" dirty="0">
                <a:solidFill>
                  <a:srgbClr val="FF0000"/>
                </a:solidFill>
                <a:latin typeface="Cambria" panose="02040503050406030204" pitchFamily="18" charset="0"/>
              </a:rPr>
              <a:t>temei </a:t>
            </a:r>
            <a:endParaRPr lang="en-US" sz="3600" dirty="0"/>
          </a:p>
        </p:txBody>
      </p:sp>
      <p:sp>
        <p:nvSpPr>
          <p:cNvPr id="3" name="Объект 2"/>
          <p:cNvSpPr>
            <a:spLocks noGrp="1"/>
          </p:cNvSpPr>
          <p:nvPr>
            <p:ph idx="1"/>
          </p:nvPr>
        </p:nvSpPr>
        <p:spPr>
          <a:xfrm>
            <a:off x="372900" y="971600"/>
            <a:ext cx="6172200" cy="6764570"/>
          </a:xfrm>
        </p:spPr>
        <p:txBody>
          <a:bodyPr>
            <a:normAutofit lnSpcReduction="10000"/>
          </a:bodyPr>
          <a:lstStyle/>
          <a:p>
            <a:pPr marL="0" indent="0" algn="ctr">
              <a:buNone/>
            </a:pPr>
            <a:r>
              <a:rPr lang="ro-RO" b="1" dirty="0">
                <a:solidFill>
                  <a:srgbClr val="FF0000"/>
                </a:solidFill>
                <a:latin typeface="Cambria" panose="02040503050406030204" pitchFamily="18" charset="0"/>
              </a:rPr>
              <a:t>Cunoaşterea </a:t>
            </a:r>
            <a:endParaRPr lang="ro-RO" b="1" dirty="0" smtClean="0">
              <a:solidFill>
                <a:srgbClr val="FF0000"/>
              </a:solidFill>
              <a:latin typeface="Cambria" panose="02040503050406030204" pitchFamily="18" charset="0"/>
            </a:endParaRPr>
          </a:p>
          <a:p>
            <a:pPr marL="0" indent="0" algn="ctr">
              <a:buNone/>
            </a:pPr>
            <a:r>
              <a:rPr lang="ro-RO" b="1" dirty="0" smtClean="0">
                <a:solidFill>
                  <a:srgbClr val="FF0000"/>
                </a:solidFill>
                <a:latin typeface="Cambria" panose="02040503050406030204" pitchFamily="18" charset="0"/>
              </a:rPr>
              <a:t>surselor </a:t>
            </a:r>
            <a:r>
              <a:rPr lang="ro-RO" b="1" dirty="0">
                <a:solidFill>
                  <a:srgbClr val="FF0000"/>
                </a:solidFill>
                <a:latin typeface="Cambria" panose="02040503050406030204" pitchFamily="18" charset="0"/>
              </a:rPr>
              <a:t>de informare </a:t>
            </a:r>
            <a:endParaRPr lang="ro-RO" b="1" dirty="0" smtClean="0">
              <a:solidFill>
                <a:srgbClr val="FF0000"/>
              </a:solidFill>
              <a:latin typeface="Cambria" panose="02040503050406030204" pitchFamily="18" charset="0"/>
            </a:endParaRPr>
          </a:p>
          <a:p>
            <a:pPr algn="just"/>
            <a:r>
              <a:rPr lang="ro-RO" b="1" dirty="0" smtClean="0">
                <a:solidFill>
                  <a:srgbClr val="1E1EF4"/>
                </a:solidFill>
                <a:latin typeface="Cambria" panose="02040503050406030204" pitchFamily="18" charset="0"/>
              </a:rPr>
              <a:t>în </a:t>
            </a:r>
            <a:r>
              <a:rPr lang="ro-RO" b="1" dirty="0">
                <a:solidFill>
                  <a:srgbClr val="1E1EF4"/>
                </a:solidFill>
                <a:latin typeface="Cambria" panose="02040503050406030204" pitchFamily="18" charset="0"/>
              </a:rPr>
              <a:t>funcţie de suportul de fixare a </a:t>
            </a:r>
            <a:r>
              <a:rPr lang="ro-RO" b="1" dirty="0" smtClean="0">
                <a:solidFill>
                  <a:srgbClr val="1E1EF4"/>
                </a:solidFill>
                <a:latin typeface="Cambria" panose="02040503050406030204" pitchFamily="18" charset="0"/>
              </a:rPr>
              <a:t>informaţiei: documente tradiţionale (cărţi, reviste ştiinţifice etc.) şi ne-tradiţionale</a:t>
            </a:r>
          </a:p>
          <a:p>
            <a:pPr algn="just"/>
            <a:r>
              <a:rPr lang="ro-RO" b="1" dirty="0" smtClean="0">
                <a:solidFill>
                  <a:srgbClr val="1E1EF4"/>
                </a:solidFill>
                <a:latin typeface="Cambria" panose="02040503050406030204" pitchFamily="18" charset="0"/>
              </a:rPr>
              <a:t>În funcţie de </a:t>
            </a:r>
            <a:r>
              <a:rPr lang="ro-RO" b="1" dirty="0">
                <a:solidFill>
                  <a:srgbClr val="1E1EF4"/>
                </a:solidFill>
                <a:latin typeface="Cambria" panose="02040503050406030204" pitchFamily="18" charset="0"/>
              </a:rPr>
              <a:t>destinaţia funcţională ori </a:t>
            </a:r>
            <a:r>
              <a:rPr lang="ro-RO" b="1" dirty="0" smtClean="0">
                <a:solidFill>
                  <a:srgbClr val="1E1EF4"/>
                </a:solidFill>
                <a:latin typeface="Cambria" panose="02040503050406030204" pitchFamily="18" charset="0"/>
              </a:rPr>
              <a:t>adresabilitate: documente ştiinţifice, didactice, de referinţe, de popularizare şi de </a:t>
            </a:r>
          </a:p>
          <a:p>
            <a:pPr marL="0" indent="0" algn="just">
              <a:buNone/>
            </a:pPr>
            <a:r>
              <a:rPr lang="ro-RO" b="1" dirty="0">
                <a:solidFill>
                  <a:srgbClr val="1E1EF4"/>
                </a:solidFill>
                <a:latin typeface="Cambria" panose="02040503050406030204" pitchFamily="18" charset="0"/>
              </a:rPr>
              <a:t> </a:t>
            </a:r>
            <a:r>
              <a:rPr lang="ro-RO" b="1" dirty="0" smtClean="0">
                <a:solidFill>
                  <a:srgbClr val="1E1EF4"/>
                </a:solidFill>
                <a:latin typeface="Cambria" panose="02040503050406030204" pitchFamily="18" charset="0"/>
              </a:rPr>
              <a:t>   producţie</a:t>
            </a:r>
            <a:endParaRPr lang="ro-RO" b="1" dirty="0">
              <a:solidFill>
                <a:srgbClr val="1E1EF4"/>
              </a:solidFill>
              <a:latin typeface="Cambria" panose="02040503050406030204" pitchFamily="18" charset="0"/>
            </a:endParaRPr>
          </a:p>
          <a:p>
            <a:pPr algn="just"/>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080" y="6588224"/>
            <a:ext cx="244827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455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749432"/>
          </a:xfrm>
        </p:spPr>
        <p:txBody>
          <a:bodyPr>
            <a:normAutofit/>
          </a:bodyPr>
          <a:lstStyle/>
          <a:p>
            <a:r>
              <a:rPr lang="ro-RO" sz="3600" b="1" dirty="0">
                <a:solidFill>
                  <a:srgbClr val="FF0000"/>
                </a:solidFill>
                <a:latin typeface="Cambria" panose="02040503050406030204" pitchFamily="18" charset="0"/>
              </a:rPr>
              <a:t>2. Cercetarea temei </a:t>
            </a:r>
            <a:endParaRPr lang="en-US" sz="3600" dirty="0"/>
          </a:p>
        </p:txBody>
      </p:sp>
      <p:sp>
        <p:nvSpPr>
          <p:cNvPr id="3" name="Объект 2"/>
          <p:cNvSpPr>
            <a:spLocks noGrp="1"/>
          </p:cNvSpPr>
          <p:nvPr>
            <p:ph idx="1"/>
          </p:nvPr>
        </p:nvSpPr>
        <p:spPr>
          <a:xfrm>
            <a:off x="332656" y="1259632"/>
            <a:ext cx="6172200" cy="7114737"/>
          </a:xfrm>
        </p:spPr>
        <p:txBody>
          <a:bodyPr>
            <a:normAutofit fontScale="92500" lnSpcReduction="10000"/>
          </a:bodyPr>
          <a:lstStyle/>
          <a:p>
            <a:pPr marL="0" indent="0" algn="ctr">
              <a:buNone/>
            </a:pPr>
            <a:r>
              <a:rPr lang="ro-RO" b="1" dirty="0">
                <a:solidFill>
                  <a:srgbClr val="FF0000"/>
                </a:solidFill>
                <a:latin typeface="Cambria" panose="02040503050406030204" pitchFamily="18" charset="0"/>
              </a:rPr>
              <a:t>Determinarea strategiilor de căutare/localizare a </a:t>
            </a:r>
            <a:r>
              <a:rPr lang="ro-RO" b="1" dirty="0" smtClean="0">
                <a:solidFill>
                  <a:srgbClr val="FF0000"/>
                </a:solidFill>
                <a:latin typeface="Cambria" panose="02040503050406030204" pitchFamily="18" charset="0"/>
              </a:rPr>
              <a:t>informaţiei</a:t>
            </a:r>
          </a:p>
          <a:p>
            <a:pPr algn="just"/>
            <a:r>
              <a:rPr lang="ro-RO" b="1" dirty="0" smtClean="0">
                <a:solidFill>
                  <a:srgbClr val="1E1EF4"/>
                </a:solidFill>
                <a:latin typeface="Cambria" panose="02040503050406030204" pitchFamily="18" charset="0"/>
              </a:rPr>
              <a:t>catalogul electronic al DIB</a:t>
            </a:r>
          </a:p>
          <a:p>
            <a:pPr algn="just"/>
            <a:r>
              <a:rPr lang="ro-RO" b="1" dirty="0">
                <a:solidFill>
                  <a:srgbClr val="1E1EF4"/>
                </a:solidFill>
                <a:latin typeface="Cambria" panose="02040503050406030204" pitchFamily="18" charset="0"/>
              </a:rPr>
              <a:t>s</a:t>
            </a:r>
            <a:r>
              <a:rPr lang="ro-RO" b="1" dirty="0" smtClean="0">
                <a:solidFill>
                  <a:srgbClr val="1E1EF4"/>
                </a:solidFill>
                <a:latin typeface="Cambria" panose="02040503050406030204" pitchFamily="18" charset="0"/>
              </a:rPr>
              <a:t>ursele bibliografiei naţionale a Republicii Moldova (</a:t>
            </a:r>
            <a:r>
              <a:rPr lang="ro-RO" dirty="0" smtClean="0">
                <a:solidFill>
                  <a:srgbClr val="1E1EF4"/>
                </a:solidFill>
                <a:latin typeface="Cambria" panose="02040503050406030204" pitchFamily="18" charset="0"/>
              </a:rPr>
              <a:t>ediţii curente şi retrospective)</a:t>
            </a:r>
          </a:p>
          <a:p>
            <a:pPr algn="just"/>
            <a:r>
              <a:rPr lang="ro-RO" b="1" dirty="0">
                <a:solidFill>
                  <a:srgbClr val="1E1EF4"/>
                </a:solidFill>
                <a:latin typeface="Cambria" panose="02040503050406030204" pitchFamily="18" charset="0"/>
              </a:rPr>
              <a:t>a</a:t>
            </a:r>
            <a:r>
              <a:rPr lang="ro-RO" b="1" dirty="0" smtClean="0">
                <a:solidFill>
                  <a:srgbClr val="1E1EF4"/>
                </a:solidFill>
                <a:latin typeface="Cambria" panose="02040503050406030204" pitchFamily="18" charset="0"/>
              </a:rPr>
              <a:t>lte surse bibliografice </a:t>
            </a:r>
            <a:r>
              <a:rPr lang="ro-RO" dirty="0" smtClean="0">
                <a:solidFill>
                  <a:srgbClr val="1E1EF4"/>
                </a:solidFill>
                <a:latin typeface="Cambria" panose="02040503050406030204" pitchFamily="18" charset="0"/>
              </a:rPr>
              <a:t>(tematice, biobibliografii etc.)</a:t>
            </a:r>
          </a:p>
          <a:p>
            <a:pPr algn="just"/>
            <a:r>
              <a:rPr lang="ro-RO" b="1" dirty="0">
                <a:solidFill>
                  <a:srgbClr val="1E1EF4"/>
                </a:solidFill>
                <a:latin typeface="Cambria" panose="02040503050406030204" pitchFamily="18" charset="0"/>
              </a:rPr>
              <a:t>c</a:t>
            </a:r>
            <a:r>
              <a:rPr lang="ro-RO" b="1" dirty="0" smtClean="0">
                <a:solidFill>
                  <a:srgbClr val="1E1EF4"/>
                </a:solidFill>
                <a:latin typeface="Cambria" panose="02040503050406030204" pitchFamily="18" charset="0"/>
              </a:rPr>
              <a:t>ăutarea on-line (</a:t>
            </a:r>
            <a:r>
              <a:rPr lang="ro-RO" dirty="0" smtClean="0">
                <a:solidFill>
                  <a:srgbClr val="1E1EF4"/>
                </a:solidFill>
                <a:latin typeface="Cambria" panose="02040503050406030204" pitchFamily="18" charset="0"/>
              </a:rPr>
              <a:t>pagina WEB DIB, baze de date achiziţionate de către DIB şi în acces liber), cataloage electronice on-line ale bibliotecilor , biblioteci digitale, </a:t>
            </a:r>
            <a:r>
              <a:rPr lang="ro-RO" dirty="0" err="1" smtClean="0">
                <a:solidFill>
                  <a:srgbClr val="1E1EF4"/>
                </a:solidFill>
                <a:latin typeface="Cambria" panose="02040503050406030204" pitchFamily="18" charset="0"/>
              </a:rPr>
              <a:t>repozitorii</a:t>
            </a:r>
            <a:r>
              <a:rPr lang="ro-RO" dirty="0" smtClean="0">
                <a:solidFill>
                  <a:srgbClr val="1E1EF4"/>
                </a:solidFill>
                <a:latin typeface="Cambria" panose="02040503050406030204" pitchFamily="18" charset="0"/>
              </a:rPr>
              <a:t> instituţionale şi registre internaţionale)</a:t>
            </a:r>
            <a:endParaRPr lang="ro-RO" b="1" dirty="0">
              <a:solidFill>
                <a:srgbClr val="1E1EF4"/>
              </a:solidFill>
              <a:latin typeface="Cambria" panose="02040503050406030204" pitchFamily="18" charset="0"/>
            </a:endParaRPr>
          </a:p>
          <a:p>
            <a:endParaRPr lang="en-US" dirty="0"/>
          </a:p>
        </p:txBody>
      </p:sp>
    </p:spTree>
    <p:extLst>
      <p:ext uri="{BB962C8B-B14F-4D97-AF65-F5344CB8AC3E}">
        <p14:creationId xmlns:p14="http://schemas.microsoft.com/office/powerpoint/2010/main" val="419459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21440"/>
          </a:xfrm>
        </p:spPr>
        <p:txBody>
          <a:bodyPr>
            <a:normAutofit/>
          </a:bodyPr>
          <a:lstStyle/>
          <a:p>
            <a:r>
              <a:rPr lang="ro-RO" sz="3600" b="1" dirty="0">
                <a:solidFill>
                  <a:srgbClr val="FF0000"/>
                </a:solidFill>
                <a:latin typeface="Cambria" panose="02040503050406030204" pitchFamily="18" charset="0"/>
              </a:rPr>
              <a:t>2. Cercetarea temei </a:t>
            </a:r>
            <a:endParaRPr lang="en-US" sz="3600" dirty="0"/>
          </a:p>
        </p:txBody>
      </p:sp>
      <p:sp>
        <p:nvSpPr>
          <p:cNvPr id="3" name="Объект 2"/>
          <p:cNvSpPr>
            <a:spLocks noGrp="1"/>
          </p:cNvSpPr>
          <p:nvPr>
            <p:ph idx="1"/>
          </p:nvPr>
        </p:nvSpPr>
        <p:spPr>
          <a:xfrm>
            <a:off x="476672" y="1187624"/>
            <a:ext cx="6172200" cy="6044490"/>
          </a:xfrm>
        </p:spPr>
        <p:txBody>
          <a:bodyPr>
            <a:normAutofit fontScale="92500" lnSpcReduction="20000"/>
          </a:bodyPr>
          <a:lstStyle/>
          <a:p>
            <a:pPr marL="0" indent="0" algn="ctr">
              <a:buNone/>
            </a:pPr>
            <a:r>
              <a:rPr lang="ro-RO" b="1" dirty="0">
                <a:solidFill>
                  <a:srgbClr val="FF0000"/>
                </a:solidFill>
                <a:latin typeface="Cambria" panose="02040503050406030204" pitchFamily="18" charset="0"/>
              </a:rPr>
              <a:t>Evaluarea </a:t>
            </a:r>
            <a:endParaRPr lang="ro-RO" b="1" dirty="0" smtClean="0">
              <a:solidFill>
                <a:srgbClr val="FF0000"/>
              </a:solidFill>
              <a:latin typeface="Cambria" panose="02040503050406030204" pitchFamily="18" charset="0"/>
            </a:endParaRPr>
          </a:p>
          <a:p>
            <a:pPr marL="0" indent="0" algn="ctr">
              <a:buNone/>
            </a:pPr>
            <a:r>
              <a:rPr lang="ro-RO" b="1" dirty="0" smtClean="0">
                <a:solidFill>
                  <a:srgbClr val="FF0000"/>
                </a:solidFill>
                <a:latin typeface="Cambria" panose="02040503050406030204" pitchFamily="18" charset="0"/>
              </a:rPr>
              <a:t>surselor </a:t>
            </a:r>
            <a:r>
              <a:rPr lang="ro-RO" b="1" dirty="0">
                <a:solidFill>
                  <a:srgbClr val="FF0000"/>
                </a:solidFill>
                <a:latin typeface="Cambria" panose="02040503050406030204" pitchFamily="18" charset="0"/>
              </a:rPr>
              <a:t>de informare </a:t>
            </a:r>
            <a:r>
              <a:rPr lang="ro-RO" b="1" dirty="0" smtClean="0">
                <a:solidFill>
                  <a:srgbClr val="FF0000"/>
                </a:solidFill>
                <a:latin typeface="Cambria" panose="02040503050406030204" pitchFamily="18" charset="0"/>
              </a:rPr>
              <a:t>selectate</a:t>
            </a:r>
          </a:p>
          <a:p>
            <a:pPr algn="just"/>
            <a:r>
              <a:rPr lang="ro-RO" b="1" dirty="0" smtClean="0">
                <a:solidFill>
                  <a:srgbClr val="1E1EF4"/>
                </a:solidFill>
                <a:latin typeface="Cambria" panose="02040503050406030204" pitchFamily="18" charset="0"/>
              </a:rPr>
              <a:t>Autoritatea. </a:t>
            </a:r>
            <a:r>
              <a:rPr lang="vi-VN" b="1" dirty="0" smtClean="0">
                <a:solidFill>
                  <a:srgbClr val="1E1EF4"/>
                </a:solidFill>
                <a:latin typeface="Cambria" panose="02040503050406030204" pitchFamily="18" charset="0"/>
              </a:rPr>
              <a:t>Actualitatea </a:t>
            </a:r>
            <a:r>
              <a:rPr lang="vi-VN" b="1" dirty="0">
                <a:solidFill>
                  <a:srgbClr val="1E1EF4"/>
                </a:solidFill>
                <a:latin typeface="Cambria" panose="02040503050406030204" pitchFamily="18" charset="0"/>
              </a:rPr>
              <a:t>Obiectivitatea Calitatea Relevanţa scopurile cercetării; bine organizată; corespunde </a:t>
            </a:r>
            <a:r>
              <a:rPr lang="vi-VN" b="1" dirty="0" smtClean="0">
                <a:solidFill>
                  <a:srgbClr val="1E1EF4"/>
                </a:solidFill>
                <a:latin typeface="Cambria" panose="02040503050406030204" pitchFamily="18" charset="0"/>
              </a:rPr>
              <a:t>misiunii</a:t>
            </a:r>
            <a:r>
              <a:rPr lang="ro-RO" b="1" dirty="0" smtClean="0">
                <a:solidFill>
                  <a:srgbClr val="1E1EF4"/>
                </a:solidFill>
                <a:latin typeface="Cambria" panose="02040503050406030204" pitchFamily="18" charset="0"/>
              </a:rPr>
              <a:t>; </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data publicării; tendinţa autorului; greşeli de ortografiere; </a:t>
            </a:r>
            <a:r>
              <a:rPr lang="ro-RO" b="1" dirty="0" smtClean="0">
                <a:solidFill>
                  <a:srgbClr val="1E1EF4"/>
                </a:solidFill>
                <a:latin typeface="Cambria" panose="02040503050406030204" pitchFamily="18" charset="0"/>
              </a:rPr>
              <a:t>aspecte ce</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necesită actualizări; corectă şi bine completă şi </a:t>
            </a:r>
            <a:r>
              <a:rPr lang="vi-VN" b="1" dirty="0" smtClean="0">
                <a:solidFill>
                  <a:srgbClr val="1E1EF4"/>
                </a:solidFill>
                <a:latin typeface="Cambria" panose="02040503050406030204" pitchFamily="18" charset="0"/>
              </a:rPr>
              <a:t>clară</a:t>
            </a:r>
            <a:r>
              <a:rPr lang="ro-RO" b="1" dirty="0" smtClean="0">
                <a:solidFill>
                  <a:srgbClr val="1E1EF4"/>
                </a:solidFill>
                <a:latin typeface="Cambria" panose="02040503050406030204" pitchFamily="18" charset="0"/>
              </a:rPr>
              <a:t>; prezenţa/citarea</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altor surse; conţinut adecvat </a:t>
            </a:r>
            <a:r>
              <a:rPr lang="vi-VN" b="1" dirty="0" smtClean="0">
                <a:solidFill>
                  <a:srgbClr val="1E1EF4"/>
                </a:solidFill>
                <a:latin typeface="Cambria" panose="02040503050406030204" pitchFamily="18" charset="0"/>
              </a:rPr>
              <a:t>temei</a:t>
            </a:r>
            <a:r>
              <a:rPr lang="ro-RO" b="1" dirty="0" smtClean="0">
                <a:solidFill>
                  <a:srgbClr val="1E1EF4"/>
                </a:solidFill>
                <a:latin typeface="Cambria" panose="02040503050406030204" pitchFamily="18" charset="0"/>
              </a:rPr>
              <a:t>, </a:t>
            </a:r>
            <a:r>
              <a:rPr lang="vi-VN" b="1" dirty="0" smtClean="0">
                <a:solidFill>
                  <a:srgbClr val="1E1EF4"/>
                </a:solidFill>
                <a:latin typeface="Cambria" panose="02040503050406030204" pitchFamily="18" charset="0"/>
              </a:rPr>
              <a:t> informaţi</a:t>
            </a:r>
            <a:r>
              <a:rPr lang="ro-RO" b="1" dirty="0" smtClean="0">
                <a:solidFill>
                  <a:srgbClr val="1E1EF4"/>
                </a:solidFill>
                <a:latin typeface="Cambria" panose="02040503050406030204" pitchFamily="18" charset="0"/>
              </a:rPr>
              <a:t>e</a:t>
            </a:r>
            <a:r>
              <a:rPr lang="vi-VN" b="1" dirty="0" smtClean="0">
                <a:solidFill>
                  <a:srgbClr val="1E1EF4"/>
                </a:solidFill>
                <a:latin typeface="Cambria" panose="02040503050406030204" pitchFamily="18" charset="0"/>
              </a:rPr>
              <a:t> </a:t>
            </a:r>
            <a:r>
              <a:rPr lang="vi-VN" b="1" dirty="0">
                <a:solidFill>
                  <a:srgbClr val="1E1EF4"/>
                </a:solidFill>
                <a:latin typeface="Cambria" panose="02040503050406030204" pitchFamily="18" charset="0"/>
              </a:rPr>
              <a:t>suficiente. documentată</a:t>
            </a:r>
            <a:r>
              <a:rPr lang="vi-VN" dirty="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984" y="6177631"/>
            <a:ext cx="3217700" cy="269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947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1940</Words>
  <Application>Microsoft Office PowerPoint</Application>
  <PresentationFormat>On-screen Show (4:3)</PresentationFormat>
  <Paragraphs>183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Тема Office</vt:lpstr>
      <vt:lpstr>Dezvoltarea temei de cercetare. Cum se scrie o lucrare ştiinţifică</vt:lpstr>
      <vt:lpstr>De ce acest subiect?</vt:lpstr>
      <vt:lpstr>Etapele dezvoltării unei teme de cercetare</vt:lpstr>
      <vt:lpstr> 1. Definirea temei</vt:lpstr>
      <vt:lpstr>1.  Definirea temei</vt:lpstr>
      <vt:lpstr>2. Cercetarea temei prevede:</vt:lpstr>
      <vt:lpstr>2. Cercetarea temei </vt:lpstr>
      <vt:lpstr>2. Cercetarea temei </vt:lpstr>
      <vt:lpstr>2. Cercetarea temei </vt:lpstr>
      <vt:lpstr>2. Cercetarea temei </vt:lpstr>
      <vt:lpstr>2. Cercetarea temei </vt:lpstr>
      <vt:lpstr>PowerPoint Presentation</vt:lpstr>
      <vt:lpstr>3. Dezvoltarea temei</vt:lpstr>
      <vt:lpstr>3. Dezvoltarea temei</vt:lpstr>
      <vt:lpstr>3. Dezvoltarea temei</vt:lpstr>
      <vt:lpstr>Structura lucrării ştiinţifice</vt:lpstr>
      <vt:lpstr>PowerPoint Presentation</vt:lpstr>
      <vt:lpstr>Structura lucrării ştiinţifice</vt:lpstr>
      <vt:lpstr>Structura lucrării ştiinţifice</vt:lpstr>
      <vt:lpstr>Structura lucrării ştiinţifice</vt:lpstr>
      <vt:lpstr>Recomandări pentru   textul lucrării</vt:lpstr>
      <vt:lpstr>Structura lucrării ştiinţifice</vt:lpstr>
      <vt:lpstr>Structura lucrării ştiinţifice</vt:lpstr>
      <vt:lpstr>Sistem de prescurtări pentru referinţe bibliografice</vt:lpstr>
      <vt:lpstr>Sistem de prescurtări pentru referinţe bibliografice</vt:lpstr>
      <vt:lpstr> Cazuri de plagiat  </vt:lpstr>
      <vt:lpstr>4. Prezentarea cercetării</vt:lpstr>
      <vt:lpstr>4. Prezentarea cercetării</vt:lpstr>
      <vt:lpstr>PowerPoint Presentation</vt:lpstr>
      <vt:lpstr>4. Prezentarea cercetării</vt:lpstr>
      <vt:lpstr>4. Prezentarea cercetării</vt:lpstr>
      <vt:lpstr>4. Prezentarea cercetării</vt:lpstr>
      <vt:lpstr>Referinţe bibliografice</vt:lpstr>
      <vt:lpstr>Aveţi întrebări?  Contactaţi-mă! lcorghenci@ulim.md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Dezvoltarea temei de cercetare. Cum se scrie o lucrare ştiinţifică</dc:title>
  <dc:creator>Guest</dc:creator>
  <cp:lastModifiedBy>User</cp:lastModifiedBy>
  <cp:revision>66</cp:revision>
  <dcterms:created xsi:type="dcterms:W3CDTF">2014-04-24T12:56:06Z</dcterms:created>
  <dcterms:modified xsi:type="dcterms:W3CDTF">2016-07-28T09:01:31Z</dcterms:modified>
</cp:coreProperties>
</file>